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61" r:id="rId4"/>
    <p:sldId id="265" r:id="rId5"/>
    <p:sldId id="271" r:id="rId6"/>
    <p:sldId id="272" r:id="rId7"/>
    <p:sldId id="273" r:id="rId8"/>
    <p:sldId id="269" r:id="rId9"/>
    <p:sldId id="266" r:id="rId10"/>
    <p:sldId id="270" r:id="rId11"/>
    <p:sldId id="267" r:id="rId12"/>
    <p:sldId id="274" r:id="rId13"/>
    <p:sldId id="275" r:id="rId14"/>
    <p:sldId id="278" r:id="rId15"/>
    <p:sldId id="268" r:id="rId16"/>
    <p:sldId id="276" r:id="rId17"/>
  </p:sldIdLst>
  <p:sldSz cx="18288000" cy="10288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1" userDrawn="1">
          <p15:clr>
            <a:srgbClr val="A4A3A4"/>
          </p15:clr>
        </p15:guide>
        <p15:guide id="2" pos="573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405"/>
  </p:normalViewPr>
  <p:slideViewPr>
    <p:cSldViewPr snapToGrid="0" snapToObjects="1" showGuides="1">
      <p:cViewPr varScale="1">
        <p:scale>
          <a:sx n="87" d="100"/>
          <a:sy n="87" d="100"/>
        </p:scale>
        <p:origin x="424" y="208"/>
      </p:cViewPr>
      <p:guideLst>
        <p:guide orient="horz" pos="3241"/>
        <p:guide pos="573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804"/>
            <a:ext cx="13716000" cy="3581953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91"/>
            <a:ext cx="13716000" cy="2484026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6079C-6E28-0542-9D5E-55C2F4F1D84B}" type="datetimeFigureOut">
              <a:rPr lang="en-CN" smtClean="0"/>
              <a:t>2021/8/6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37F2-B0BB-3A45-96D3-42159D58D0B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16409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6079C-6E28-0542-9D5E-55C2F4F1D84B}" type="datetimeFigureOut">
              <a:rPr lang="en-CN" smtClean="0"/>
              <a:t>2021/8/6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37F2-B0BB-3A45-96D3-42159D58D0B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14652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772"/>
            <a:ext cx="3943350" cy="871910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772"/>
            <a:ext cx="11601450" cy="87191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6079C-6E28-0542-9D5E-55C2F4F1D84B}" type="datetimeFigureOut">
              <a:rPr lang="en-CN" smtClean="0"/>
              <a:t>2021/8/6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37F2-B0BB-3A45-96D3-42159D58D0B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06023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6079C-6E28-0542-9D5E-55C2F4F1D84B}" type="datetimeFigureOut">
              <a:rPr lang="en-CN" smtClean="0"/>
              <a:t>2021/8/6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37F2-B0BB-3A45-96D3-42159D58D0B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49821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5004"/>
            <a:ext cx="15773400" cy="427976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5258"/>
            <a:ext cx="15773400" cy="2250628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6079C-6E28-0542-9D5E-55C2F4F1D84B}" type="datetimeFigureOut">
              <a:rPr lang="en-CN" smtClean="0"/>
              <a:t>2021/8/6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37F2-B0BB-3A45-96D3-42159D58D0B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5097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860"/>
            <a:ext cx="7772400" cy="65280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860"/>
            <a:ext cx="7772400" cy="65280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6079C-6E28-0542-9D5E-55C2F4F1D84B}" type="datetimeFigureOut">
              <a:rPr lang="en-CN" smtClean="0"/>
              <a:t>2021/8/6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37F2-B0BB-3A45-96D3-42159D58D0B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14336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773"/>
            <a:ext cx="15773400" cy="19886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2134"/>
            <a:ext cx="7736681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8193"/>
            <a:ext cx="7736681" cy="55277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134"/>
            <a:ext cx="7774782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8193"/>
            <a:ext cx="7774782" cy="55277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6079C-6E28-0542-9D5E-55C2F4F1D84B}" type="datetimeFigureOut">
              <a:rPr lang="en-CN" smtClean="0"/>
              <a:t>2021/8/6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37F2-B0BB-3A45-96D3-42159D58D0B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62914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6079C-6E28-0542-9D5E-55C2F4F1D84B}" type="datetimeFigureOut">
              <a:rPr lang="en-CN" smtClean="0"/>
              <a:t>2021/8/6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37F2-B0BB-3A45-96D3-42159D58D0B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08492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6079C-6E28-0542-9D5E-55C2F4F1D84B}" type="datetimeFigureOut">
              <a:rPr lang="en-CN" smtClean="0"/>
              <a:t>2021/8/6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37F2-B0BB-3A45-96D3-42159D58D0B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10675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367"/>
            <a:ext cx="9258300" cy="7311566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6079C-6E28-0542-9D5E-55C2F4F1D84B}" type="datetimeFigureOut">
              <a:rPr lang="en-CN" smtClean="0"/>
              <a:t>2021/8/6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37F2-B0BB-3A45-96D3-42159D58D0B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40573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367"/>
            <a:ext cx="9258300" cy="7311566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6079C-6E28-0542-9D5E-55C2F4F1D84B}" type="datetimeFigureOut">
              <a:rPr lang="en-CN" smtClean="0"/>
              <a:t>2021/8/6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F37F2-B0BB-3A45-96D3-42159D58D0B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42921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773"/>
            <a:ext cx="15773400" cy="1988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860"/>
            <a:ext cx="15773400" cy="6528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5998"/>
            <a:ext cx="4114800" cy="5477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6079C-6E28-0542-9D5E-55C2F4F1D84B}" type="datetimeFigureOut">
              <a:rPr lang="en-CN" smtClean="0"/>
              <a:t>2021/8/6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5998"/>
            <a:ext cx="6172200" cy="5477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5998"/>
            <a:ext cx="4114800" cy="5477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F37F2-B0BB-3A45-96D3-42159D58D0B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56052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xinyuanyan2016@gmail.com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2.png"/><Relationship Id="rId5" Type="http://schemas.openxmlformats.org/officeDocument/2006/relationships/image" Target="../media/image6.jp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D704DF-CED3-2547-8CE8-B74CC7D68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1715" y="3035413"/>
            <a:ext cx="13969979" cy="251552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6000" b="1" dirty="0">
                <a:latin typeface="Avenir Medium" panose="02000503020000020003" pitchFamily="2" charset="0"/>
              </a:rPr>
              <a:t>Value-based decision making in attractor model, and its predictions of fMRI BOLD signals</a:t>
            </a:r>
          </a:p>
        </p:txBody>
      </p:sp>
      <p:sp>
        <p:nvSpPr>
          <p:cNvPr id="5" name="副标题 2">
            <a:extLst>
              <a:ext uri="{FF2B5EF4-FFF2-40B4-BE49-F238E27FC236}">
                <a16:creationId xmlns:a16="http://schemas.microsoft.com/office/drawing/2014/main" id="{8621F4D6-FFED-8041-9D80-F4AC2394E211}"/>
              </a:ext>
            </a:extLst>
          </p:cNvPr>
          <p:cNvSpPr txBox="1">
            <a:spLocks/>
          </p:cNvSpPr>
          <p:nvPr/>
        </p:nvSpPr>
        <p:spPr>
          <a:xfrm>
            <a:off x="6174029" y="6372512"/>
            <a:ext cx="6858000" cy="2050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>
                <a:latin typeface="Avenir" panose="02000503020000020003" pitchFamily="2" charset="0"/>
                <a:cs typeface="Calibri" panose="020F0502020204030204" pitchFamily="34" charset="0"/>
              </a:rPr>
              <a:t>Xinyuan Yan</a:t>
            </a:r>
          </a:p>
          <a:p>
            <a:r>
              <a:rPr lang="en-US" altLang="zh-CN" sz="3200" dirty="0">
                <a:latin typeface="Avenir" panose="02000503020000020003" pitchFamily="2" charset="0"/>
                <a:cs typeface="Calibri" panose="020F0502020204030204" pitchFamily="34" charset="0"/>
              </a:rPr>
              <a:t>7</a:t>
            </a:r>
            <a:r>
              <a:rPr lang="en-US" altLang="zh-CN" sz="3200" baseline="30000" dirty="0">
                <a:latin typeface="Avenir" panose="02000503020000020003" pitchFamily="2" charset="0"/>
                <a:cs typeface="Calibri" panose="020F0502020204030204" pitchFamily="34" charset="0"/>
              </a:rPr>
              <a:t>th</a:t>
            </a:r>
            <a:r>
              <a:rPr lang="en-US" altLang="zh-CN" sz="3200" dirty="0">
                <a:latin typeface="Avenir" panose="02000503020000020003" pitchFamily="2" charset="0"/>
                <a:cs typeface="Calibri" panose="020F0502020204030204" pitchFamily="34" charset="0"/>
              </a:rPr>
              <a:t> Aug, 2021</a:t>
            </a:r>
          </a:p>
          <a:p>
            <a:r>
              <a:rPr lang="en-US" altLang="zh-CN" sz="3200" dirty="0">
                <a:latin typeface="Avenir" panose="02000503020000020003" pitchFamily="2" charset="0"/>
                <a:cs typeface="Calibri" panose="020F0502020204030204" pitchFamily="34" charset="0"/>
                <a:hlinkClick r:id="rId2"/>
              </a:rPr>
              <a:t>xinyuanyan2016@gmail.com</a:t>
            </a:r>
            <a:endParaRPr lang="en-US" altLang="zh-CN" sz="3200" dirty="0">
              <a:latin typeface="Avenir" panose="02000503020000020003" pitchFamily="2" charset="0"/>
              <a:cs typeface="Calibri" panose="020F0502020204030204" pitchFamily="34" charset="0"/>
            </a:endParaRPr>
          </a:p>
          <a:p>
            <a:endParaRPr lang="en-US" altLang="zh-CN" sz="3200" dirty="0">
              <a:latin typeface="Avenir" panose="02000503020000020003" pitchFamily="2" charset="0"/>
              <a:cs typeface="Calibri" panose="020F0502020204030204" pitchFamily="34" charset="0"/>
            </a:endParaRPr>
          </a:p>
          <a:p>
            <a:r>
              <a:rPr lang="en-US" altLang="zh-CN" sz="3200" dirty="0">
                <a:solidFill>
                  <a:srgbClr val="5B7083"/>
                </a:solidFill>
                <a:latin typeface="Avenir" panose="02000503020000020003" pitchFamily="2" charset="0"/>
                <a:ea typeface="-apple-system"/>
                <a:cs typeface="Times New Roman" panose="02020603050405020304" pitchFamily="18" charset="0"/>
              </a:rPr>
              <a:t>https://</a:t>
            </a:r>
            <a:r>
              <a:rPr lang="en-US" altLang="zh-CN" sz="3200" dirty="0" err="1">
                <a:solidFill>
                  <a:srgbClr val="5B7083"/>
                </a:solidFill>
                <a:latin typeface="Avenir" panose="02000503020000020003" pitchFamily="2" charset="0"/>
                <a:ea typeface="-apple-system"/>
                <a:cs typeface="Times New Roman" panose="02020603050405020304" pitchFamily="18" charset="0"/>
              </a:rPr>
              <a:t>twitter.com</a:t>
            </a:r>
            <a:r>
              <a:rPr lang="en-US" altLang="zh-CN" sz="3200" dirty="0">
                <a:solidFill>
                  <a:srgbClr val="5B7083"/>
                </a:solidFill>
                <a:latin typeface="Avenir" panose="02000503020000020003" pitchFamily="2" charset="0"/>
                <a:ea typeface="-apple-system"/>
                <a:cs typeface="Times New Roman" panose="02020603050405020304" pitchFamily="18" charset="0"/>
              </a:rPr>
              <a:t>/</a:t>
            </a:r>
            <a:r>
              <a:rPr lang="en-US" altLang="zh-CN" sz="3200" dirty="0" err="1">
                <a:solidFill>
                  <a:srgbClr val="5B7083"/>
                </a:solidFill>
                <a:latin typeface="Avenir" panose="02000503020000020003" pitchFamily="2" charset="0"/>
                <a:ea typeface="-apple-system"/>
                <a:cs typeface="Times New Roman" panose="02020603050405020304" pitchFamily="18" charset="0"/>
              </a:rPr>
              <a:t>XinyuanYan</a:t>
            </a:r>
            <a:endParaRPr lang="zh-CN" altLang="en-US" sz="3200" dirty="0">
              <a:latin typeface="Avenir" panose="02000503020000020003" pitchFamily="2" charset="0"/>
              <a:cs typeface="Calibri" panose="020F0502020204030204" pitchFamily="34" charset="0"/>
            </a:endParaRPr>
          </a:p>
        </p:txBody>
      </p:sp>
      <p:pic>
        <p:nvPicPr>
          <p:cNvPr id="6" name="图片 6">
            <a:extLst>
              <a:ext uri="{FF2B5EF4-FFF2-40B4-BE49-F238E27FC236}">
                <a16:creationId xmlns:a16="http://schemas.microsoft.com/office/drawing/2014/main" id="{AC91EB8C-8FC4-104E-BAD8-36978AF63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841" y="8423264"/>
            <a:ext cx="1020375" cy="9832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397AD2-F93A-584A-A950-73FC242A1110}"/>
              </a:ext>
            </a:extLst>
          </p:cNvPr>
          <p:cNvSpPr/>
          <p:nvPr/>
        </p:nvSpPr>
        <p:spPr>
          <a:xfrm>
            <a:off x="684228" y="209854"/>
            <a:ext cx="689644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i="1" dirty="0">
                <a:solidFill>
                  <a:srgbClr val="C00000"/>
                </a:solidFill>
                <a:latin typeface="Helvetica" pitchFamily="2" charset="0"/>
                <a:cs typeface="Calibri" panose="020F0502020204030204" pitchFamily="34" charset="0"/>
              </a:rPr>
              <a:t>CCN2021, Suzhou, China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D5C9AC-B649-074A-8A1D-8ECFB394C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51719"/>
            <a:ext cx="3665681" cy="442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64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EA615B-4E33-D847-B808-93BE78A12031}"/>
              </a:ext>
            </a:extLst>
          </p:cNvPr>
          <p:cNvSpPr/>
          <p:nvPr/>
        </p:nvSpPr>
        <p:spPr>
          <a:xfrm>
            <a:off x="0" y="0"/>
            <a:ext cx="18288000" cy="66537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BEFB56-1DA2-9D4E-996C-3E897649762C}"/>
              </a:ext>
            </a:extLst>
          </p:cNvPr>
          <p:cNvSpPr/>
          <p:nvPr/>
        </p:nvSpPr>
        <p:spPr>
          <a:xfrm>
            <a:off x="8222113" y="19041"/>
            <a:ext cx="16722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venir Medium" panose="02000503020000020003" pitchFamily="2" charset="0"/>
              </a:rPr>
              <a:t>Results</a:t>
            </a:r>
            <a:endParaRPr lang="en-CN" sz="3600" b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96837D-7F95-E94E-BC0C-F2A7BDAEF39D}"/>
              </a:ext>
            </a:extLst>
          </p:cNvPr>
          <p:cNvSpPr/>
          <p:nvPr/>
        </p:nvSpPr>
        <p:spPr>
          <a:xfrm>
            <a:off x="5084757" y="1037059"/>
            <a:ext cx="887852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atin typeface="Avenir Medium" panose="02000503020000020003" pitchFamily="2" charset="0"/>
              </a:rPr>
              <a:t>Compared with previous DDM model</a:t>
            </a:r>
            <a:endParaRPr lang="en-CN" sz="40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23FFAB-EA08-A843-BE63-5BC41F29E8C9}"/>
              </a:ext>
            </a:extLst>
          </p:cNvPr>
          <p:cNvSpPr/>
          <p:nvPr/>
        </p:nvSpPr>
        <p:spPr>
          <a:xfrm>
            <a:off x="1836582" y="9013371"/>
            <a:ext cx="6496350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CN" sz="2400" dirty="0">
                <a:latin typeface="Avenir Book" panose="02000503020000020003" pitchFamily="2" charset="0"/>
              </a:rPr>
              <a:t>Rescorla-Wagner Diffusion decision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47CB38-07C4-2B43-A22B-AE8ECDF4B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04" y="3464977"/>
            <a:ext cx="8987894" cy="55483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44A052-6043-3B41-B3D5-A22BFE93C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9875" y="2537959"/>
            <a:ext cx="6456217" cy="645621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95E29EE-58FD-B947-A166-26BD72D59138}"/>
              </a:ext>
            </a:extLst>
          </p:cNvPr>
          <p:cNvSpPr/>
          <p:nvPr/>
        </p:nvSpPr>
        <p:spPr>
          <a:xfrm>
            <a:off x="5606310" y="4561856"/>
            <a:ext cx="3906988" cy="2016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F1B470-AE12-3548-ACEE-78FA40724E63}"/>
              </a:ext>
            </a:extLst>
          </p:cNvPr>
          <p:cNvSpPr/>
          <p:nvPr/>
        </p:nvSpPr>
        <p:spPr>
          <a:xfrm>
            <a:off x="11568414" y="9013371"/>
            <a:ext cx="6496350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V</a:t>
            </a:r>
            <a:r>
              <a:rPr lang="en-CN" sz="2400" dirty="0">
                <a:latin typeface="Avenir Book" panose="02000503020000020003" pitchFamily="2" charset="0"/>
              </a:rPr>
              <a:t>alue-based attractor model</a:t>
            </a:r>
          </a:p>
        </p:txBody>
      </p:sp>
    </p:spTree>
    <p:extLst>
      <p:ext uri="{BB962C8B-B14F-4D97-AF65-F5344CB8AC3E}">
        <p14:creationId xmlns:p14="http://schemas.microsoft.com/office/powerpoint/2010/main" val="3331092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862A89-E016-5A44-8B2A-19A7C9EA74A1}"/>
              </a:ext>
            </a:extLst>
          </p:cNvPr>
          <p:cNvSpPr/>
          <p:nvPr/>
        </p:nvSpPr>
        <p:spPr>
          <a:xfrm>
            <a:off x="0" y="0"/>
            <a:ext cx="18288000" cy="66537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467FB0-4506-7A4B-8CDF-DFF8429ECF69}"/>
              </a:ext>
            </a:extLst>
          </p:cNvPr>
          <p:cNvSpPr/>
          <p:nvPr/>
        </p:nvSpPr>
        <p:spPr>
          <a:xfrm>
            <a:off x="8222113" y="19041"/>
            <a:ext cx="16722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venir Medium" panose="02000503020000020003" pitchFamily="2" charset="0"/>
              </a:rPr>
              <a:t>Results</a:t>
            </a:r>
            <a:endParaRPr lang="en-CN" sz="36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1D26E7-3AAF-C04A-9118-941723216DA7}"/>
              </a:ext>
            </a:extLst>
          </p:cNvPr>
          <p:cNvSpPr/>
          <p:nvPr/>
        </p:nvSpPr>
        <p:spPr>
          <a:xfrm>
            <a:off x="5719024" y="1045074"/>
            <a:ext cx="68980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atin typeface="Avenir Medium" panose="02000503020000020003" pitchFamily="2" charset="0"/>
              </a:rPr>
              <a:t>Simulated fMRI BOLD signal</a:t>
            </a:r>
            <a:endParaRPr lang="en-CN" sz="4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1178D5-E51E-E54D-A622-D789FE9134A1}"/>
              </a:ext>
            </a:extLst>
          </p:cNvPr>
          <p:cNvSpPr txBox="1"/>
          <p:nvPr/>
        </p:nvSpPr>
        <p:spPr>
          <a:xfrm>
            <a:off x="8222113" y="8991381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600" b="1" i="1" dirty="0">
                <a:solidFill>
                  <a:srgbClr val="C00000"/>
                </a:solidFill>
                <a:latin typeface="Avenir Heavy Oblique" panose="02000503020000020003" pitchFamily="2" charset="0"/>
              </a:rPr>
              <a:t>Failed…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453526-B7BE-2441-AB94-3988DBA6C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352" y="2221245"/>
            <a:ext cx="8540496" cy="630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81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862A89-E016-5A44-8B2A-19A7C9EA74A1}"/>
              </a:ext>
            </a:extLst>
          </p:cNvPr>
          <p:cNvSpPr/>
          <p:nvPr/>
        </p:nvSpPr>
        <p:spPr>
          <a:xfrm>
            <a:off x="0" y="0"/>
            <a:ext cx="18288000" cy="66537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467FB0-4506-7A4B-8CDF-DFF8429ECF69}"/>
              </a:ext>
            </a:extLst>
          </p:cNvPr>
          <p:cNvSpPr/>
          <p:nvPr/>
        </p:nvSpPr>
        <p:spPr>
          <a:xfrm>
            <a:off x="5495762" y="19041"/>
            <a:ext cx="72234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venir Medium" panose="02000503020000020003" pitchFamily="2" charset="0"/>
              </a:rPr>
              <a:t>Revised Method and New Results</a:t>
            </a:r>
            <a:endParaRPr lang="en-CN" sz="3600" b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262DC2-AB22-9745-BEED-911E08BD36E0}"/>
              </a:ext>
            </a:extLst>
          </p:cNvPr>
          <p:cNvSpPr/>
          <p:nvPr/>
        </p:nvSpPr>
        <p:spPr>
          <a:xfrm>
            <a:off x="14005477" y="8932880"/>
            <a:ext cx="401103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i="1" dirty="0">
                <a:latin typeface="Avenir Book Oblique" panose="02000503020000020003" pitchFamily="2" charset="0"/>
              </a:rPr>
              <a:t>Glover, 1999</a:t>
            </a:r>
          </a:p>
          <a:p>
            <a:pPr algn="r"/>
            <a:r>
              <a:rPr lang="en-US" sz="2400" i="1" dirty="0">
                <a:latin typeface="Avenir Book Oblique" panose="02000503020000020003" pitchFamily="2" charset="0"/>
              </a:rPr>
              <a:t>Rolls, 2013</a:t>
            </a:r>
          </a:p>
          <a:p>
            <a:pPr algn="r"/>
            <a:r>
              <a:rPr lang="en-US" sz="2400" i="1" dirty="0">
                <a:latin typeface="Avenir Book Oblique" panose="02000503020000020003" pitchFamily="2" charset="0"/>
              </a:rPr>
              <a:t>Deco, Rolls &amp; Horwitz, 2004</a:t>
            </a:r>
            <a:endParaRPr lang="en-CN" sz="2400" i="1" dirty="0">
              <a:latin typeface="Avenir Book Oblique" panose="02000503020000020003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C38BB1-2BE4-E942-B1B3-50C1DEA37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9738"/>
            <a:ext cx="9283086" cy="6191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B2599E-76B2-B944-BC9F-A8C9832BF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819738"/>
            <a:ext cx="8310886" cy="31222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10BF0BB-83A6-6B42-9C23-327FEC453F68}"/>
              </a:ext>
            </a:extLst>
          </p:cNvPr>
          <p:cNvSpPr/>
          <p:nvPr/>
        </p:nvSpPr>
        <p:spPr>
          <a:xfrm>
            <a:off x="9903170" y="939029"/>
            <a:ext cx="75070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venir Book" panose="02000503020000020003" pitchFamily="2" charset="0"/>
              </a:rPr>
              <a:t>A good fit of the </a:t>
            </a:r>
            <a:r>
              <a:rPr lang="en-US" sz="2400" dirty="0" err="1">
                <a:solidFill>
                  <a:srgbClr val="C00000"/>
                </a:solidFill>
                <a:latin typeface="Avenir Book" panose="02000503020000020003" pitchFamily="2" charset="0"/>
              </a:rPr>
              <a:t>haemodynamical</a:t>
            </a:r>
            <a:r>
              <a:rPr lang="en-US" sz="2400" dirty="0">
                <a:solidFill>
                  <a:srgbClr val="C00000"/>
                </a:solidFill>
                <a:latin typeface="Avenir Book" panose="02000503020000020003" pitchFamily="2" charset="0"/>
              </a:rPr>
              <a:t> response h(t) can be achieved by the following analytic function: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9BFED8-8779-0748-8D27-3C4E2395B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1043" y="4819939"/>
            <a:ext cx="7416800" cy="14605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6EF2AE1-C0A2-894E-ADB8-92741335C96E}"/>
              </a:ext>
            </a:extLst>
          </p:cNvPr>
          <p:cNvSpPr/>
          <p:nvPr/>
        </p:nvSpPr>
        <p:spPr>
          <a:xfrm>
            <a:off x="9947880" y="6716889"/>
            <a:ext cx="750700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Avenir Book" panose="02000503020000020003" pitchFamily="2" charset="0"/>
              </a:rPr>
              <a:t>The parameters utilized for the </a:t>
            </a:r>
            <a:r>
              <a:rPr lang="en-US" sz="2400" dirty="0" err="1">
                <a:solidFill>
                  <a:srgbClr val="C00000"/>
                </a:solidFill>
                <a:latin typeface="Avenir Book" panose="02000503020000020003" pitchFamily="2" charset="0"/>
              </a:rPr>
              <a:t>haemodynamic</a:t>
            </a:r>
            <a:r>
              <a:rPr lang="en-US" sz="2400" dirty="0">
                <a:solidFill>
                  <a:srgbClr val="C00000"/>
                </a:solidFill>
                <a:latin typeface="Avenir Book" panose="02000503020000020003" pitchFamily="2" charset="0"/>
              </a:rPr>
              <a:t> standard response (h(t)) were taken from Glover, 1999</a:t>
            </a:r>
          </a:p>
          <a:p>
            <a:r>
              <a:rPr lang="en-US" sz="2400" dirty="0">
                <a:solidFill>
                  <a:srgbClr val="C00000"/>
                </a:solidFill>
                <a:latin typeface="Avenir Book" panose="02000503020000020003" pitchFamily="2" charset="0"/>
              </a:rPr>
              <a:t>  </a:t>
            </a:r>
          </a:p>
          <a:p>
            <a:r>
              <a:rPr lang="en-US" sz="2400" dirty="0">
                <a:latin typeface="Avenir Book" panose="02000503020000020003" pitchFamily="2" charset="0"/>
              </a:rPr>
              <a:t>n1 = 6.0</a:t>
            </a:r>
          </a:p>
          <a:p>
            <a:r>
              <a:rPr lang="en-US" sz="2400" dirty="0">
                <a:latin typeface="Avenir Book" panose="02000503020000020003" pitchFamily="2" charset="0"/>
              </a:rPr>
              <a:t>t1 = 0.9s</a:t>
            </a:r>
          </a:p>
          <a:p>
            <a:r>
              <a:rPr lang="en-US" sz="2400" dirty="0">
                <a:latin typeface="Avenir Book" panose="02000503020000020003" pitchFamily="2" charset="0"/>
              </a:rPr>
              <a:t>n2 = 12.0</a:t>
            </a:r>
          </a:p>
          <a:p>
            <a:r>
              <a:rPr lang="en-US" sz="2400" dirty="0">
                <a:latin typeface="Avenir Book" panose="02000503020000020003" pitchFamily="2" charset="0"/>
              </a:rPr>
              <a:t>t2 = 0.9s</a:t>
            </a:r>
          </a:p>
          <a:p>
            <a:r>
              <a:rPr lang="en-US" sz="2400" dirty="0">
                <a:latin typeface="Avenir Book" panose="02000503020000020003" pitchFamily="2" charset="0"/>
              </a:rPr>
              <a:t>a2 = 0.2 </a:t>
            </a:r>
          </a:p>
          <a:p>
            <a:endParaRPr lang="en-US" sz="2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503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862A89-E016-5A44-8B2A-19A7C9EA74A1}"/>
              </a:ext>
            </a:extLst>
          </p:cNvPr>
          <p:cNvSpPr/>
          <p:nvPr/>
        </p:nvSpPr>
        <p:spPr>
          <a:xfrm>
            <a:off x="0" y="0"/>
            <a:ext cx="18288000" cy="66537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467FB0-4506-7A4B-8CDF-DFF8429ECF69}"/>
              </a:ext>
            </a:extLst>
          </p:cNvPr>
          <p:cNvSpPr/>
          <p:nvPr/>
        </p:nvSpPr>
        <p:spPr>
          <a:xfrm>
            <a:off x="5495762" y="19041"/>
            <a:ext cx="72234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venir Medium" panose="02000503020000020003" pitchFamily="2" charset="0"/>
              </a:rPr>
              <a:t>Revised Method and New Results</a:t>
            </a:r>
            <a:endParaRPr lang="en-CN" sz="36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F19F00-123F-864F-BF6E-81A3F55F7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25" y="2643428"/>
            <a:ext cx="8262477" cy="50017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8E1AA0-8A5F-5B46-A742-E34FC736A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7488" y="1596421"/>
            <a:ext cx="9838944" cy="78711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4C48B8-2D3A-034A-9B16-52EBBD55DE15}"/>
              </a:ext>
            </a:extLst>
          </p:cNvPr>
          <p:cNvSpPr txBox="1"/>
          <p:nvPr/>
        </p:nvSpPr>
        <p:spPr>
          <a:xfrm>
            <a:off x="10972799" y="4959628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1&gt;2</a:t>
            </a:r>
            <a:endParaRPr lang="en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312B0-19CB-834D-9D19-729AFD20FE28}"/>
              </a:ext>
            </a:extLst>
          </p:cNvPr>
          <p:cNvSpPr txBox="1"/>
          <p:nvPr/>
        </p:nvSpPr>
        <p:spPr>
          <a:xfrm>
            <a:off x="13096461" y="5144294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1&gt;2</a:t>
            </a:r>
            <a:endParaRPr lang="en-C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23D7ED-3CFC-5B48-A9A4-80D9423382F1}"/>
              </a:ext>
            </a:extLst>
          </p:cNvPr>
          <p:cNvSpPr txBox="1"/>
          <p:nvPr/>
        </p:nvSpPr>
        <p:spPr>
          <a:xfrm>
            <a:off x="12385364" y="7010345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2&gt;1</a:t>
            </a:r>
            <a:endParaRPr lang="en-C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D29254-E922-4B4E-87FF-4B5395DFD738}"/>
              </a:ext>
            </a:extLst>
          </p:cNvPr>
          <p:cNvSpPr txBox="1"/>
          <p:nvPr/>
        </p:nvSpPr>
        <p:spPr>
          <a:xfrm>
            <a:off x="14604067" y="5144294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1&gt;2</a:t>
            </a:r>
            <a:endParaRPr lang="en-C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5B850C-089C-C84E-B17D-5C6F69E8E009}"/>
              </a:ext>
            </a:extLst>
          </p:cNvPr>
          <p:cNvSpPr txBox="1"/>
          <p:nvPr/>
        </p:nvSpPr>
        <p:spPr>
          <a:xfrm>
            <a:off x="13892970" y="7010345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2&gt;1</a:t>
            </a:r>
            <a:endParaRPr lang="en-C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8219EC-0F71-EB48-82C5-1CB19C84A2AC}"/>
              </a:ext>
            </a:extLst>
          </p:cNvPr>
          <p:cNvSpPr txBox="1"/>
          <p:nvPr/>
        </p:nvSpPr>
        <p:spPr>
          <a:xfrm>
            <a:off x="16073771" y="5145088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1&gt;2</a:t>
            </a:r>
            <a:endParaRPr lang="en-C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EC26C1-2AA3-E043-AF5A-D69DD852CD43}"/>
              </a:ext>
            </a:extLst>
          </p:cNvPr>
          <p:cNvSpPr txBox="1"/>
          <p:nvPr/>
        </p:nvSpPr>
        <p:spPr>
          <a:xfrm>
            <a:off x="15362674" y="7011139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2&gt;1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364874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862A89-E016-5A44-8B2A-19A7C9EA74A1}"/>
              </a:ext>
            </a:extLst>
          </p:cNvPr>
          <p:cNvSpPr/>
          <p:nvPr/>
        </p:nvSpPr>
        <p:spPr>
          <a:xfrm>
            <a:off x="0" y="0"/>
            <a:ext cx="18288000" cy="66537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467FB0-4506-7A4B-8CDF-DFF8429ECF69}"/>
              </a:ext>
            </a:extLst>
          </p:cNvPr>
          <p:cNvSpPr/>
          <p:nvPr/>
        </p:nvSpPr>
        <p:spPr>
          <a:xfrm>
            <a:off x="5495762" y="19041"/>
            <a:ext cx="72234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venir Medium" panose="02000503020000020003" pitchFamily="2" charset="0"/>
              </a:rPr>
              <a:t>Revised Method and New Results</a:t>
            </a:r>
            <a:endParaRPr lang="en-CN" sz="36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F19F00-123F-864F-BF6E-81A3F55F7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25" y="2643428"/>
            <a:ext cx="8262477" cy="50017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8E1AA0-8A5F-5B46-A742-E34FC736A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7488" y="1596421"/>
            <a:ext cx="9838944" cy="78711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4C48B8-2D3A-034A-9B16-52EBBD55DE15}"/>
              </a:ext>
            </a:extLst>
          </p:cNvPr>
          <p:cNvSpPr txBox="1"/>
          <p:nvPr/>
        </p:nvSpPr>
        <p:spPr>
          <a:xfrm>
            <a:off x="10972799" y="4959628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1&gt;2</a:t>
            </a:r>
            <a:endParaRPr lang="en-CN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312B0-19CB-834D-9D19-729AFD20FE28}"/>
              </a:ext>
            </a:extLst>
          </p:cNvPr>
          <p:cNvSpPr txBox="1"/>
          <p:nvPr/>
        </p:nvSpPr>
        <p:spPr>
          <a:xfrm>
            <a:off x="13096461" y="5144294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1&gt;2</a:t>
            </a:r>
            <a:endParaRPr lang="en-CN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23D7ED-3CFC-5B48-A9A4-80D9423382F1}"/>
              </a:ext>
            </a:extLst>
          </p:cNvPr>
          <p:cNvSpPr txBox="1"/>
          <p:nvPr/>
        </p:nvSpPr>
        <p:spPr>
          <a:xfrm>
            <a:off x="12385364" y="7010345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2&gt;1</a:t>
            </a:r>
            <a:endParaRPr lang="en-CN" dirty="0"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D29254-E922-4B4E-87FF-4B5395DFD738}"/>
              </a:ext>
            </a:extLst>
          </p:cNvPr>
          <p:cNvSpPr txBox="1"/>
          <p:nvPr/>
        </p:nvSpPr>
        <p:spPr>
          <a:xfrm>
            <a:off x="14604067" y="5144294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1&gt;2</a:t>
            </a:r>
            <a:endParaRPr lang="en-CN" dirty="0">
              <a:highlight>
                <a:srgbClr val="FF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5B850C-089C-C84E-B17D-5C6F69E8E009}"/>
              </a:ext>
            </a:extLst>
          </p:cNvPr>
          <p:cNvSpPr txBox="1"/>
          <p:nvPr/>
        </p:nvSpPr>
        <p:spPr>
          <a:xfrm>
            <a:off x="13892970" y="7010345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2&gt;1</a:t>
            </a:r>
            <a:endParaRPr lang="en-C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8219EC-0F71-EB48-82C5-1CB19C84A2AC}"/>
              </a:ext>
            </a:extLst>
          </p:cNvPr>
          <p:cNvSpPr txBox="1"/>
          <p:nvPr/>
        </p:nvSpPr>
        <p:spPr>
          <a:xfrm>
            <a:off x="16073771" y="5145088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1&gt;2</a:t>
            </a:r>
            <a:endParaRPr lang="en-CN" dirty="0">
              <a:highlight>
                <a:srgbClr val="FFFF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EC26C1-2AA3-E043-AF5A-D69DD852CD43}"/>
              </a:ext>
            </a:extLst>
          </p:cNvPr>
          <p:cNvSpPr txBox="1"/>
          <p:nvPr/>
        </p:nvSpPr>
        <p:spPr>
          <a:xfrm>
            <a:off x="15362674" y="7011139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2&gt;1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704218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862A89-E016-5A44-8B2A-19A7C9EA74A1}"/>
              </a:ext>
            </a:extLst>
          </p:cNvPr>
          <p:cNvSpPr/>
          <p:nvPr/>
        </p:nvSpPr>
        <p:spPr>
          <a:xfrm>
            <a:off x="0" y="0"/>
            <a:ext cx="18288000" cy="66537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467FB0-4506-7A4B-8CDF-DFF8429ECF69}"/>
              </a:ext>
            </a:extLst>
          </p:cNvPr>
          <p:cNvSpPr/>
          <p:nvPr/>
        </p:nvSpPr>
        <p:spPr>
          <a:xfrm>
            <a:off x="7613773" y="19041"/>
            <a:ext cx="24705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venir Medium" panose="02000503020000020003" pitchFamily="2" charset="0"/>
              </a:rPr>
              <a:t>Limitations</a:t>
            </a:r>
            <a:endParaRPr lang="en-CN" sz="36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1D26E7-3AAF-C04A-9118-941723216DA7}"/>
              </a:ext>
            </a:extLst>
          </p:cNvPr>
          <p:cNvSpPr/>
          <p:nvPr/>
        </p:nvSpPr>
        <p:spPr>
          <a:xfrm>
            <a:off x="1426464" y="2280643"/>
            <a:ext cx="1653235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Avenir Medium" panose="02000503020000020003" pitchFamily="2" charset="0"/>
              </a:rPr>
              <a:t>Did not explore other free parameters, and how these potential parameters would affect the model performance.</a:t>
            </a:r>
          </a:p>
          <a:p>
            <a:endParaRPr lang="en-US" sz="3600" dirty="0">
              <a:latin typeface="Avenir Medium" panose="02000503020000020003" pitchFamily="2" charset="0"/>
            </a:endParaRPr>
          </a:p>
          <a:p>
            <a:endParaRPr lang="en-US" sz="3600" dirty="0">
              <a:latin typeface="Avenir Medium" panose="02000503020000020003" pitchFamily="2" charset="0"/>
            </a:endParaRPr>
          </a:p>
          <a:p>
            <a:r>
              <a:rPr lang="en-US" sz="3600" dirty="0">
                <a:latin typeface="Avenir Medium" panose="02000503020000020003" pitchFamily="2" charset="0"/>
              </a:rPr>
              <a:t>Simulating fMRI BOLD signal only simply consider the value difference, but did not consider how these value difference would affect other parameters like JE or JI.</a:t>
            </a:r>
          </a:p>
          <a:p>
            <a:endParaRPr lang="en-US" sz="3600" dirty="0">
              <a:latin typeface="Avenir Medium" panose="02000503020000020003" pitchFamily="2" charset="0"/>
            </a:endParaRPr>
          </a:p>
          <a:p>
            <a:endParaRPr lang="en-US" sz="3600" dirty="0">
              <a:latin typeface="Avenir Medium" panose="02000503020000020003" pitchFamily="2" charset="0"/>
            </a:endParaRPr>
          </a:p>
          <a:p>
            <a:endParaRPr lang="en-CN" sz="3600" dirty="0"/>
          </a:p>
        </p:txBody>
      </p:sp>
    </p:spTree>
    <p:extLst>
      <p:ext uri="{BB962C8B-B14F-4D97-AF65-F5344CB8AC3E}">
        <p14:creationId xmlns:p14="http://schemas.microsoft.com/office/powerpoint/2010/main" val="2882899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3F501A-BCA0-8142-A206-07D4ACEB4954}"/>
              </a:ext>
            </a:extLst>
          </p:cNvPr>
          <p:cNvSpPr/>
          <p:nvPr/>
        </p:nvSpPr>
        <p:spPr>
          <a:xfrm>
            <a:off x="6303363" y="165608"/>
            <a:ext cx="517160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i="1" dirty="0">
                <a:solidFill>
                  <a:srgbClr val="C00000"/>
                </a:solidFill>
                <a:latin typeface="Helvetica" pitchFamily="2" charset="0"/>
                <a:cs typeface="Calibri" panose="020F0502020204030204" pitchFamily="34" charset="0"/>
              </a:rPr>
              <a:t>Acknowledgement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8E3D4F-3B52-F64B-A985-B0DC40D43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533" y="1764059"/>
            <a:ext cx="5115467" cy="74442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7A5A5AB-9A1F-EA49-ADCF-08E3C4011729}"/>
              </a:ext>
            </a:extLst>
          </p:cNvPr>
          <p:cNvSpPr/>
          <p:nvPr/>
        </p:nvSpPr>
        <p:spPr>
          <a:xfrm>
            <a:off x="6780592" y="1076822"/>
            <a:ext cx="11728634" cy="10064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00FF"/>
                </a:solidFill>
                <a:latin typeface="Avenir Medium" panose="02000503020000020003" pitchFamily="2" charset="0"/>
              </a:rPr>
              <a:t>Amazing TAs!!</a:t>
            </a:r>
          </a:p>
          <a:p>
            <a:r>
              <a:rPr lang="en-US" sz="2800" dirty="0">
                <a:latin typeface="Avenir Medium" panose="02000503020000020003" pitchFamily="2" charset="0"/>
              </a:rPr>
              <a:t>Luis Garcia del Molino</a:t>
            </a:r>
          </a:p>
          <a:p>
            <a:r>
              <a:rPr lang="en-US" sz="2800" dirty="0" err="1">
                <a:latin typeface="Avenir Medium" panose="02000503020000020003" pitchFamily="2" charset="0"/>
              </a:rPr>
              <a:t>Anqi</a:t>
            </a:r>
            <a:r>
              <a:rPr lang="en-US" sz="2800" dirty="0">
                <a:latin typeface="Avenir Medium" panose="02000503020000020003" pitchFamily="2" charset="0"/>
              </a:rPr>
              <a:t> Wu</a:t>
            </a:r>
          </a:p>
          <a:p>
            <a:r>
              <a:rPr lang="en-US" sz="2800" dirty="0" err="1">
                <a:latin typeface="Avenir Medium" panose="02000503020000020003" pitchFamily="2" charset="0"/>
              </a:rPr>
              <a:t>Yuxiu</a:t>
            </a:r>
            <a:r>
              <a:rPr lang="en-US" sz="2800" dirty="0">
                <a:latin typeface="Avenir Medium" panose="02000503020000020003" pitchFamily="2" charset="0"/>
              </a:rPr>
              <a:t> Shao</a:t>
            </a:r>
          </a:p>
          <a:p>
            <a:r>
              <a:rPr lang="en-US" sz="2800" dirty="0" err="1">
                <a:latin typeface="Avenir Medium" panose="02000503020000020003" pitchFamily="2" charset="0"/>
              </a:rPr>
              <a:t>Songting</a:t>
            </a:r>
            <a:r>
              <a:rPr lang="en-US" sz="2800" dirty="0">
                <a:latin typeface="Avenir Medium" panose="02000503020000020003" pitchFamily="2" charset="0"/>
              </a:rPr>
              <a:t> Li</a:t>
            </a:r>
          </a:p>
          <a:p>
            <a:r>
              <a:rPr lang="en-US" sz="2800" dirty="0" err="1">
                <a:latin typeface="Avenir Medium" panose="02000503020000020003" pitchFamily="2" charset="0"/>
              </a:rPr>
              <a:t>Zilong</a:t>
            </a:r>
            <a:r>
              <a:rPr lang="en-US" sz="2800" dirty="0">
                <a:latin typeface="Avenir Medium" panose="02000503020000020003" pitchFamily="2" charset="0"/>
              </a:rPr>
              <a:t> Ji</a:t>
            </a:r>
          </a:p>
          <a:p>
            <a:endParaRPr lang="en-US" sz="4000" dirty="0">
              <a:latin typeface="Avenir Medium" panose="02000503020000020003" pitchFamily="2" charset="0"/>
            </a:endParaRPr>
          </a:p>
          <a:p>
            <a:endParaRPr lang="en-US" sz="4000" dirty="0">
              <a:latin typeface="Avenir Medium" panose="02000503020000020003" pitchFamily="2" charset="0"/>
            </a:endParaRPr>
          </a:p>
          <a:p>
            <a:r>
              <a:rPr lang="en-US" sz="4000" dirty="0">
                <a:solidFill>
                  <a:srgbClr val="0000FF"/>
                </a:solidFill>
                <a:latin typeface="Avenir Medium" panose="02000503020000020003" pitchFamily="2" charset="0"/>
              </a:rPr>
              <a:t>All nice Classmates &amp; CHSA assistants!</a:t>
            </a:r>
          </a:p>
          <a:p>
            <a:endParaRPr lang="en-US" sz="2800" dirty="0">
              <a:solidFill>
                <a:srgbClr val="0000FF"/>
              </a:solidFill>
              <a:latin typeface="Avenir Medium" panose="02000503020000020003" pitchFamily="2" charset="0"/>
            </a:endParaRPr>
          </a:p>
          <a:p>
            <a:r>
              <a:rPr lang="en-US" sz="2800" b="1" dirty="0" err="1">
                <a:latin typeface="Avenir Book" panose="02000503020000020003" pitchFamily="2" charset="0"/>
              </a:rPr>
              <a:t>Chaoming</a:t>
            </a:r>
            <a:r>
              <a:rPr lang="en-US" sz="2800" b="1" dirty="0">
                <a:latin typeface="Avenir Book" panose="02000503020000020003" pitchFamily="2" charset="0"/>
              </a:rPr>
              <a:t> Wang, </a:t>
            </a:r>
            <a:r>
              <a:rPr lang="en-US" sz="2800" b="1" dirty="0" err="1">
                <a:latin typeface="Avenir Book" panose="02000503020000020003" pitchFamily="2" charset="0"/>
              </a:rPr>
              <a:t>Tianhao</a:t>
            </a:r>
            <a:r>
              <a:rPr lang="en-US" sz="2800" b="1" dirty="0">
                <a:latin typeface="Avenir Book" panose="02000503020000020003" pitchFamily="2" charset="0"/>
              </a:rPr>
              <a:t> Chu, He Zhang, Bo Wang, </a:t>
            </a:r>
            <a:r>
              <a:rPr lang="en-US" sz="2800" b="1" dirty="0" err="1">
                <a:latin typeface="Avenir Book" panose="02000503020000020003" pitchFamily="2" charset="0"/>
              </a:rPr>
              <a:t>Jingwen</a:t>
            </a:r>
            <a:r>
              <a:rPr lang="en-US" sz="2800" b="1" dirty="0">
                <a:latin typeface="Avenir Book" panose="02000503020000020003" pitchFamily="2" charset="0"/>
              </a:rPr>
              <a:t> Chen, </a:t>
            </a:r>
            <a:r>
              <a:rPr lang="en-US" sz="2800" b="1" dirty="0" err="1">
                <a:latin typeface="Avenir Book" panose="02000503020000020003" pitchFamily="2" charset="0"/>
              </a:rPr>
              <a:t>Hongxing</a:t>
            </a:r>
            <a:r>
              <a:rPr lang="en-US" sz="2800" b="1" dirty="0">
                <a:latin typeface="Avenir Book" panose="02000503020000020003" pitchFamily="2" charset="0"/>
              </a:rPr>
              <a:t> Cao, </a:t>
            </a:r>
            <a:r>
              <a:rPr lang="en-US" sz="2800" b="1" dirty="0" err="1">
                <a:latin typeface="Avenir Book" panose="02000503020000020003" pitchFamily="2" charset="0"/>
              </a:rPr>
              <a:t>Leijun</a:t>
            </a:r>
            <a:r>
              <a:rPr lang="en-US" sz="2800" b="1" dirty="0">
                <a:latin typeface="Avenir Book" panose="02000503020000020003" pitchFamily="2" charset="0"/>
              </a:rPr>
              <a:t> Ye, </a:t>
            </a:r>
            <a:r>
              <a:rPr lang="en-US" sz="2800" b="1" dirty="0" err="1">
                <a:latin typeface="Avenir Book" panose="02000503020000020003" pitchFamily="2" charset="0"/>
              </a:rPr>
              <a:t>Yaning</a:t>
            </a:r>
            <a:r>
              <a:rPr lang="en-US" sz="2800" b="1" dirty="0">
                <a:latin typeface="Avenir Book" panose="02000503020000020003" pitchFamily="2" charset="0"/>
              </a:rPr>
              <a:t> Han, Xinyuan Yan, Ying Fan, Qianqian Shi, </a:t>
            </a:r>
            <a:r>
              <a:rPr lang="en-US" sz="2800" b="1" dirty="0" err="1">
                <a:latin typeface="Avenir Book" panose="02000503020000020003" pitchFamily="2" charset="0"/>
              </a:rPr>
              <a:t>Bingyu</a:t>
            </a:r>
            <a:r>
              <a:rPr lang="en-US" sz="2800" b="1" dirty="0">
                <a:latin typeface="Avenir Book" panose="02000503020000020003" pitchFamily="2" charset="0"/>
              </a:rPr>
              <a:t> Liu, </a:t>
            </a:r>
            <a:r>
              <a:rPr lang="en-US" sz="2800" b="1" dirty="0" err="1">
                <a:latin typeface="Avenir Book" panose="02000503020000020003" pitchFamily="2" charset="0"/>
              </a:rPr>
              <a:t>Wenxuan</a:t>
            </a:r>
            <a:r>
              <a:rPr lang="en-US" sz="2800" b="1" dirty="0">
                <a:latin typeface="Avenir Book" panose="02000503020000020003" pitchFamily="2" charset="0"/>
              </a:rPr>
              <a:t> Guo, </a:t>
            </a:r>
            <a:r>
              <a:rPr lang="en-US" sz="2800" b="1" dirty="0" err="1">
                <a:latin typeface="Avenir Book" panose="02000503020000020003" pitchFamily="2" charset="0"/>
              </a:rPr>
              <a:t>Mengping</a:t>
            </a:r>
            <a:r>
              <a:rPr lang="en-US" sz="2800" b="1" dirty="0">
                <a:latin typeface="Avenir Book" panose="02000503020000020003" pitchFamily="2" charset="0"/>
              </a:rPr>
              <a:t> Jiang, </a:t>
            </a:r>
            <a:r>
              <a:rPr lang="en-US" sz="2800" b="1" dirty="0" err="1">
                <a:latin typeface="Avenir Book" panose="02000503020000020003" pitchFamily="2" charset="0"/>
              </a:rPr>
              <a:t>Ziling</a:t>
            </a:r>
            <a:r>
              <a:rPr lang="en-US" sz="2800" b="1" dirty="0">
                <a:latin typeface="Avenir Book" panose="02000503020000020003" pitchFamily="2" charset="0"/>
              </a:rPr>
              <a:t> Wang, </a:t>
            </a:r>
            <a:r>
              <a:rPr lang="en-US" sz="2800" b="1" dirty="0" err="1">
                <a:latin typeface="Avenir Book" panose="02000503020000020003" pitchFamily="2" charset="0"/>
              </a:rPr>
              <a:t>Zhaoning</a:t>
            </a:r>
            <a:r>
              <a:rPr lang="en-US" sz="2800" b="1" dirty="0">
                <a:latin typeface="Avenir Book" panose="02000503020000020003" pitchFamily="2" charset="0"/>
              </a:rPr>
              <a:t> Li, </a:t>
            </a:r>
            <a:r>
              <a:rPr lang="en-US" sz="2800" b="1" dirty="0" err="1">
                <a:latin typeface="Avenir Book" panose="02000503020000020003" pitchFamily="2" charset="0"/>
              </a:rPr>
              <a:t>Mengyang</a:t>
            </a:r>
            <a:r>
              <a:rPr lang="en-US" sz="2800" b="1" dirty="0">
                <a:latin typeface="Avenir Book" panose="02000503020000020003" pitchFamily="2" charset="0"/>
              </a:rPr>
              <a:t> He, </a:t>
            </a:r>
            <a:r>
              <a:rPr lang="en-US" sz="2800" b="1" dirty="0" err="1">
                <a:latin typeface="Avenir Book" panose="02000503020000020003" pitchFamily="2" charset="0"/>
              </a:rPr>
              <a:t>Shaonan</a:t>
            </a:r>
            <a:r>
              <a:rPr lang="en-US" sz="2800" b="1" dirty="0">
                <a:latin typeface="Avenir Book" panose="02000503020000020003" pitchFamily="2" charset="0"/>
              </a:rPr>
              <a:t> Wang, </a:t>
            </a:r>
            <a:r>
              <a:rPr lang="en-US" sz="2800" b="1" dirty="0" err="1">
                <a:latin typeface="Avenir Book" panose="02000503020000020003" pitchFamily="2" charset="0"/>
              </a:rPr>
              <a:t>Jinwen</a:t>
            </a:r>
            <a:r>
              <a:rPr lang="en-US" sz="2800" b="1" dirty="0">
                <a:latin typeface="Avenir Book" panose="02000503020000020003" pitchFamily="2" charset="0"/>
              </a:rPr>
              <a:t> Wang, </a:t>
            </a:r>
            <a:r>
              <a:rPr lang="en-US" sz="2800" b="1" dirty="0" err="1">
                <a:latin typeface="Avenir Book" panose="02000503020000020003" pitchFamily="2" charset="0"/>
              </a:rPr>
              <a:t>Zixiang</a:t>
            </a:r>
            <a:r>
              <a:rPr lang="en-US" sz="2800" b="1" dirty="0">
                <a:latin typeface="Avenir Book" panose="02000503020000020003" pitchFamily="2" charset="0"/>
              </a:rPr>
              <a:t> Luo, </a:t>
            </a:r>
            <a:r>
              <a:rPr lang="en-US" sz="2800" b="1" dirty="0" err="1">
                <a:latin typeface="Avenir Book" panose="02000503020000020003" pitchFamily="2" charset="0"/>
              </a:rPr>
              <a:t>Tengjun</a:t>
            </a:r>
            <a:r>
              <a:rPr lang="en-US" sz="2800" b="1" dirty="0">
                <a:latin typeface="Avenir Book" panose="02000503020000020003" pitchFamily="2" charset="0"/>
              </a:rPr>
              <a:t> Liu, Yu Li, Lu Cao, Jian Li, </a:t>
            </a:r>
            <a:r>
              <a:rPr lang="en-US" sz="2800" b="1" dirty="0" err="1">
                <a:latin typeface="Avenir Book" panose="02000503020000020003" pitchFamily="2" charset="0"/>
              </a:rPr>
              <a:t>Yuxin</a:t>
            </a:r>
            <a:r>
              <a:rPr lang="en-US" sz="2800" b="1" dirty="0">
                <a:latin typeface="Avenir Book" panose="02000503020000020003" pitchFamily="2" charset="0"/>
              </a:rPr>
              <a:t> Pan, Huadong </a:t>
            </a:r>
            <a:r>
              <a:rPr lang="en-US" sz="2800" b="1" dirty="0" err="1">
                <a:latin typeface="Avenir Book" panose="02000503020000020003" pitchFamily="2" charset="0"/>
              </a:rPr>
              <a:t>Xiong</a:t>
            </a:r>
            <a:r>
              <a:rPr lang="en-US" sz="2800" b="1" dirty="0">
                <a:latin typeface="Avenir Book" panose="02000503020000020003" pitchFamily="2" charset="0"/>
              </a:rPr>
              <a:t>, Yu </a:t>
            </a:r>
            <a:r>
              <a:rPr lang="en-US" sz="2800" b="1" dirty="0" err="1">
                <a:latin typeface="Avenir Book" panose="02000503020000020003" pitchFamily="2" charset="0"/>
              </a:rPr>
              <a:t>Xie</a:t>
            </a:r>
            <a:r>
              <a:rPr lang="en-US" sz="2800" b="1" dirty="0">
                <a:latin typeface="Avenir Book" panose="02000503020000020003" pitchFamily="2" charset="0"/>
              </a:rPr>
              <a:t>, Meng Wang, </a:t>
            </a:r>
            <a:r>
              <a:rPr lang="en-US" sz="2800" b="1" dirty="0" err="1">
                <a:latin typeface="Avenir Book" panose="02000503020000020003" pitchFamily="2" charset="0"/>
              </a:rPr>
              <a:t>Deying</a:t>
            </a:r>
            <a:r>
              <a:rPr lang="en-US" sz="2800" b="1" dirty="0">
                <a:latin typeface="Avenir Book" panose="02000503020000020003" pitchFamily="2" charset="0"/>
              </a:rPr>
              <a:t> Song </a:t>
            </a:r>
          </a:p>
          <a:p>
            <a:br>
              <a:rPr lang="en-US" sz="2800" b="1" dirty="0">
                <a:latin typeface="Avenir Book" panose="02000503020000020003" pitchFamily="2" charset="0"/>
              </a:rPr>
            </a:br>
            <a:r>
              <a:rPr lang="en-US" sz="2800" b="1" dirty="0">
                <a:latin typeface="Avenir Book" panose="02000503020000020003" pitchFamily="2" charset="0"/>
              </a:rPr>
              <a:t>Man </a:t>
            </a:r>
            <a:r>
              <a:rPr lang="en-US" sz="2800" b="1" dirty="0" err="1">
                <a:latin typeface="Avenir Book" panose="02000503020000020003" pitchFamily="2" charset="0"/>
              </a:rPr>
              <a:t>Tou</a:t>
            </a:r>
            <a:r>
              <a:rPr lang="en-US" sz="2800" b="1" dirty="0">
                <a:latin typeface="Avenir Book" panose="02000503020000020003" pitchFamily="2" charset="0"/>
              </a:rPr>
              <a:t>, </a:t>
            </a:r>
            <a:r>
              <a:rPr lang="en-US" sz="2800" b="1" dirty="0" err="1">
                <a:latin typeface="Avenir Book" panose="02000503020000020003" pitchFamily="2" charset="0"/>
              </a:rPr>
              <a:t>Xinya</a:t>
            </a:r>
            <a:r>
              <a:rPr lang="en-US" sz="2800" b="1" dirty="0">
                <a:latin typeface="Avenir Book" panose="02000503020000020003" pitchFamily="2" charset="0"/>
              </a:rPr>
              <a:t> Fan</a:t>
            </a:r>
          </a:p>
          <a:p>
            <a:br>
              <a:rPr lang="en-US" sz="4000" dirty="0"/>
            </a:br>
            <a:endParaRPr lang="en-US" sz="4000" dirty="0">
              <a:solidFill>
                <a:srgbClr val="0000FF"/>
              </a:solidFill>
              <a:latin typeface="Avenir Medium" panose="02000503020000020003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5F7E58-B03F-0B43-A87F-928DDD80617B}"/>
              </a:ext>
            </a:extLst>
          </p:cNvPr>
          <p:cNvSpPr/>
          <p:nvPr/>
        </p:nvSpPr>
        <p:spPr>
          <a:xfrm>
            <a:off x="1075189" y="1056173"/>
            <a:ext cx="48221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00FF"/>
                </a:solidFill>
                <a:latin typeface="Avenir Medium" panose="02000503020000020003" pitchFamily="2" charset="0"/>
              </a:rPr>
              <a:t>Amazing Faculties !!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90A9F7-8E52-904D-A441-0BF81DF88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5472" y="445828"/>
            <a:ext cx="6426492" cy="428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22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A68C44C-2022-7546-844B-49FC397F06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556"/>
          <a:stretch/>
        </p:blipFill>
        <p:spPr>
          <a:xfrm>
            <a:off x="1032171" y="2216772"/>
            <a:ext cx="2678648" cy="14952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3A5483E-D1F9-4E4A-9FB3-B2BE342F38CD}"/>
              </a:ext>
            </a:extLst>
          </p:cNvPr>
          <p:cNvSpPr/>
          <p:nvPr/>
        </p:nvSpPr>
        <p:spPr>
          <a:xfrm>
            <a:off x="4268983" y="2669643"/>
            <a:ext cx="3606024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88" dirty="0">
                <a:latin typeface="Avenir Medium" panose="02000503020000020003" pitchFamily="2" charset="0"/>
              </a:rPr>
              <a:t>Value(calorie)-based decision making</a:t>
            </a:r>
            <a:endParaRPr lang="en-CN" sz="1488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1DD022-2C6E-1846-896E-200CDD0B7054}"/>
              </a:ext>
            </a:extLst>
          </p:cNvPr>
          <p:cNvSpPr/>
          <p:nvPr/>
        </p:nvSpPr>
        <p:spPr>
          <a:xfrm>
            <a:off x="1147291" y="3022110"/>
            <a:ext cx="1224204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88" dirty="0">
                <a:latin typeface="Avenir Medium" panose="02000503020000020003" pitchFamily="2" charset="0"/>
              </a:rPr>
              <a:t>hamburger</a:t>
            </a:r>
            <a:endParaRPr lang="en-CN" sz="1488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E0346A-A799-A748-AAD7-A070EA39D170}"/>
              </a:ext>
            </a:extLst>
          </p:cNvPr>
          <p:cNvSpPr/>
          <p:nvPr/>
        </p:nvSpPr>
        <p:spPr>
          <a:xfrm>
            <a:off x="2835182" y="3022110"/>
            <a:ext cx="728780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88" dirty="0">
                <a:latin typeface="Avenir Medium" panose="02000503020000020003" pitchFamily="2" charset="0"/>
              </a:rPr>
              <a:t>salad</a:t>
            </a:r>
            <a:endParaRPr lang="en-CN" sz="1488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ED27669-628E-5649-815D-0D924A83FF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556"/>
          <a:stretch/>
        </p:blipFill>
        <p:spPr>
          <a:xfrm>
            <a:off x="1032171" y="4360487"/>
            <a:ext cx="2678648" cy="149521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DF48C7D-3997-8A4E-AEA0-A4EEF10E3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159" y="4433809"/>
            <a:ext cx="1001356" cy="100135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26AF340-DFAF-F943-BCDF-8188DEA5EE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46" y="4433809"/>
            <a:ext cx="1005394" cy="10013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FBA5405-CD5D-E043-9B1D-23F6877AAB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556"/>
          <a:stretch/>
        </p:blipFill>
        <p:spPr>
          <a:xfrm>
            <a:off x="1653867" y="5929019"/>
            <a:ext cx="2678648" cy="149521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77724CB-7B68-4146-891D-987292E80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855" y="6002341"/>
            <a:ext cx="1001356" cy="100135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D151EC-1B25-2846-904C-2EEBB60701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942" y="6002341"/>
            <a:ext cx="1005394" cy="100135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D198839-2EE8-BA43-8D3C-72A528C328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947" y="6000811"/>
            <a:ext cx="1008587" cy="100858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A89E4F6-FB86-B440-8FB5-9F31D8D5BC97}"/>
              </a:ext>
            </a:extLst>
          </p:cNvPr>
          <p:cNvSpPr/>
          <p:nvPr/>
        </p:nvSpPr>
        <p:spPr>
          <a:xfrm>
            <a:off x="2796339" y="7075878"/>
            <a:ext cx="303070" cy="281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sz="1488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F729338-8742-8F4D-A3A7-687139596D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746" y="7216813"/>
            <a:ext cx="724243" cy="724243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B40A9FFF-89C3-FF40-845F-731821706180}"/>
              </a:ext>
            </a:extLst>
          </p:cNvPr>
          <p:cNvSpPr/>
          <p:nvPr/>
        </p:nvSpPr>
        <p:spPr>
          <a:xfrm>
            <a:off x="4698267" y="6923253"/>
            <a:ext cx="920028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88" dirty="0">
                <a:latin typeface="Avenir Medium" panose="02000503020000020003" pitchFamily="2" charset="0"/>
              </a:rPr>
              <a:t>Reward!</a:t>
            </a:r>
            <a:endParaRPr lang="en-CN" sz="1488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04431A1-20DB-9E42-919C-BC172F442015}"/>
              </a:ext>
            </a:extLst>
          </p:cNvPr>
          <p:cNvCxnSpPr/>
          <p:nvPr/>
        </p:nvCxnSpPr>
        <p:spPr>
          <a:xfrm>
            <a:off x="3803503" y="4547595"/>
            <a:ext cx="1199724" cy="22766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4F40AF02-8FF9-2E42-9359-9BDC0918BB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217" y="7216813"/>
            <a:ext cx="724243" cy="72424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5927D5A-64F0-364E-A60F-5886B489AEB6}"/>
              </a:ext>
            </a:extLst>
          </p:cNvPr>
          <p:cNvSpPr/>
          <p:nvPr/>
        </p:nvSpPr>
        <p:spPr>
          <a:xfrm>
            <a:off x="5582381" y="6930956"/>
            <a:ext cx="1322048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88" dirty="0">
                <a:latin typeface="Avenir Medium" panose="02000503020000020003" pitchFamily="2" charset="0"/>
              </a:rPr>
              <a:t>Non-Reward</a:t>
            </a:r>
            <a:endParaRPr lang="en-CN" sz="1488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F167A89-5CC7-4343-8790-39EE52C3262D}"/>
              </a:ext>
            </a:extLst>
          </p:cNvPr>
          <p:cNvSpPr/>
          <p:nvPr/>
        </p:nvSpPr>
        <p:spPr>
          <a:xfrm>
            <a:off x="4505148" y="4934486"/>
            <a:ext cx="3606024" cy="321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88" dirty="0">
                <a:latin typeface="Avenir Medium" panose="02000503020000020003" pitchFamily="2" charset="0"/>
              </a:rPr>
              <a:t>Value(learning)-based decision making</a:t>
            </a:r>
            <a:endParaRPr lang="en-CN" sz="1488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3D64535-37CF-1F43-AEDC-8C4E20E1338F}"/>
              </a:ext>
            </a:extLst>
          </p:cNvPr>
          <p:cNvSpPr/>
          <p:nvPr/>
        </p:nvSpPr>
        <p:spPr>
          <a:xfrm>
            <a:off x="229471" y="1052263"/>
            <a:ext cx="112283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Avenir Medium" panose="02000503020000020003" pitchFamily="2" charset="0"/>
              </a:rPr>
              <a:t>Optimal decision making is crucial to survive and thrive!</a:t>
            </a:r>
            <a:endParaRPr lang="en-CN" sz="2800" dirty="0">
              <a:solidFill>
                <a:srgbClr val="0070C0"/>
              </a:solidFill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0870670-FCDE-B746-91F1-5CF57EA791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0085" y="3864904"/>
            <a:ext cx="686325" cy="246602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539FC30D-73A9-CF4A-9817-43E753D106B5}"/>
              </a:ext>
            </a:extLst>
          </p:cNvPr>
          <p:cNvSpPr/>
          <p:nvPr/>
        </p:nvSpPr>
        <p:spPr>
          <a:xfrm>
            <a:off x="1990015" y="3822864"/>
            <a:ext cx="4396392" cy="346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53" b="1" dirty="0">
                <a:latin typeface="Avenir Medium" panose="02000503020000020003" pitchFamily="2" charset="0"/>
              </a:rPr>
              <a:t>…………………………………………..</a:t>
            </a:r>
            <a:endParaRPr lang="en-CN" sz="1653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00DCE6-22B5-5E4B-9E0B-5B2538F14D8A}"/>
              </a:ext>
            </a:extLst>
          </p:cNvPr>
          <p:cNvSpPr/>
          <p:nvPr/>
        </p:nvSpPr>
        <p:spPr>
          <a:xfrm>
            <a:off x="0" y="0"/>
            <a:ext cx="18288000" cy="66537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EFF430D-0D4D-1D45-BAF4-EE4F705105B7}"/>
              </a:ext>
            </a:extLst>
          </p:cNvPr>
          <p:cNvSpPr/>
          <p:nvPr/>
        </p:nvSpPr>
        <p:spPr>
          <a:xfrm>
            <a:off x="5980731" y="19041"/>
            <a:ext cx="75546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venir Medium" panose="02000503020000020003" pitchFamily="2" charset="0"/>
              </a:rPr>
              <a:t>Background and Research question</a:t>
            </a:r>
            <a:endParaRPr lang="en-CN" sz="3600" b="1" dirty="0">
              <a:solidFill>
                <a:schemeClr val="bg1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00233EC-0DC1-AF48-A898-B7ECF553FE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77244" y="3517680"/>
            <a:ext cx="2986089" cy="164031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2E5AB91-2BD9-574D-B87B-74BBC4736F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94158" y="4987132"/>
            <a:ext cx="812521" cy="72672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1CD1C22-61CC-A840-A614-5957D24CD4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83008" y="4987132"/>
            <a:ext cx="634530" cy="726727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55029501-00AB-B348-B191-0C65006EFF53}"/>
              </a:ext>
            </a:extLst>
          </p:cNvPr>
          <p:cNvSpPr/>
          <p:nvPr/>
        </p:nvSpPr>
        <p:spPr>
          <a:xfrm>
            <a:off x="11060369" y="879293"/>
            <a:ext cx="620465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Avenir Medium" panose="02000503020000020003" pitchFamily="2" charset="0"/>
              </a:rPr>
              <a:t>Different models of decision-making (in simple explanation)</a:t>
            </a:r>
            <a:endParaRPr lang="en-CN" sz="2800" dirty="0">
              <a:solidFill>
                <a:srgbClr val="0070C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44132C2-F19D-524D-94BB-09C1E8DD2048}"/>
              </a:ext>
            </a:extLst>
          </p:cNvPr>
          <p:cNvSpPr/>
          <p:nvPr/>
        </p:nvSpPr>
        <p:spPr>
          <a:xfrm>
            <a:off x="10229744" y="2559532"/>
            <a:ext cx="3778657" cy="60106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53" b="1" dirty="0">
                <a:latin typeface="Avenir Book" panose="02000503020000020003" pitchFamily="2" charset="0"/>
              </a:rPr>
              <a:t>Biophysically-realistic attractor model </a:t>
            </a:r>
          </a:p>
          <a:p>
            <a:r>
              <a:rPr lang="en-US" sz="1653" b="1" dirty="0">
                <a:latin typeface="Avenir Book" panose="02000503020000020003" pitchFamily="2" charset="0"/>
              </a:rPr>
              <a:t>with spiking neurons </a:t>
            </a:r>
            <a:endParaRPr lang="en-US" sz="1653" dirty="0">
              <a:latin typeface="Avenir Book" panose="02000503020000020003" pitchFamily="2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1FA53D4-8E7C-1044-B5A4-E8BC3992A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629" y="5875053"/>
            <a:ext cx="479061" cy="47906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600F1A6-3D3B-EF48-B02A-DE9B61A0E8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3353" y="5875053"/>
            <a:ext cx="479061" cy="479061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216A602A-BC9E-7644-B9F2-C8C00D04611B}"/>
              </a:ext>
            </a:extLst>
          </p:cNvPr>
          <p:cNvSpPr/>
          <p:nvPr/>
        </p:nvSpPr>
        <p:spPr>
          <a:xfrm>
            <a:off x="14162696" y="2559532"/>
            <a:ext cx="3778657" cy="3466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53" b="1" dirty="0">
                <a:latin typeface="Avenir Book" panose="02000503020000020003" pitchFamily="2" charset="0"/>
              </a:rPr>
              <a:t>Full drift diffusion decision model</a:t>
            </a:r>
            <a:endParaRPr lang="en-US" sz="1653" dirty="0">
              <a:latin typeface="Avenir Book" panose="02000503020000020003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F1E2A5-E7D3-0047-A06A-F1B7E4188855}"/>
              </a:ext>
            </a:extLst>
          </p:cNvPr>
          <p:cNvSpPr/>
          <p:nvPr/>
        </p:nvSpPr>
        <p:spPr>
          <a:xfrm>
            <a:off x="14388539" y="6769502"/>
            <a:ext cx="2676332" cy="1008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488" dirty="0">
              <a:latin typeface="Avenir Light" panose="020B0402020203020204" pitchFamily="34" charset="77"/>
            </a:endParaRPr>
          </a:p>
          <a:p>
            <a:r>
              <a:rPr lang="en-US" sz="1488" dirty="0">
                <a:latin typeface="Avenir Light" panose="020B0402020203020204" pitchFamily="34" charset="77"/>
              </a:rPr>
              <a:t>Figure adapted from </a:t>
            </a:r>
          </a:p>
          <a:p>
            <a:r>
              <a:rPr lang="en-US" sz="1488" dirty="0">
                <a:latin typeface="Avenir Light" panose="020B0402020203020204" pitchFamily="34" charset="77"/>
              </a:rPr>
              <a:t>Ratcliff and </a:t>
            </a:r>
            <a:r>
              <a:rPr lang="en-US" sz="1488" dirty="0" err="1">
                <a:latin typeface="Avenir Light" panose="020B0402020203020204" pitchFamily="34" charset="77"/>
              </a:rPr>
              <a:t>McKoon</a:t>
            </a:r>
            <a:r>
              <a:rPr lang="en-US" sz="1488" dirty="0">
                <a:latin typeface="Avenir Light" panose="020B0402020203020204" pitchFamily="34" charset="77"/>
              </a:rPr>
              <a:t>, 2008 </a:t>
            </a:r>
          </a:p>
          <a:p>
            <a:r>
              <a:rPr lang="en-US" sz="1488" dirty="0">
                <a:latin typeface="Avenir Light" panose="020B0402020203020204" pitchFamily="34" charset="77"/>
              </a:rPr>
              <a:t>Neural computation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6AA8BC4-FF60-0546-8135-68A7A487B99A}"/>
              </a:ext>
            </a:extLst>
          </p:cNvPr>
          <p:cNvSpPr/>
          <p:nvPr/>
        </p:nvSpPr>
        <p:spPr>
          <a:xfrm>
            <a:off x="10347343" y="6998433"/>
            <a:ext cx="3286125" cy="779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88" dirty="0">
                <a:latin typeface="Avenir Light" panose="020B0402020203020204" pitchFamily="34" charset="77"/>
              </a:rPr>
              <a:t>Figure adapted from Rolls et al., 2010</a:t>
            </a:r>
          </a:p>
          <a:p>
            <a:r>
              <a:rPr lang="en-US" sz="1488" dirty="0">
                <a:latin typeface="Avenir Light" panose="020B0402020203020204" pitchFamily="34" charset="77"/>
              </a:rPr>
              <a:t>Journal of </a:t>
            </a:r>
            <a:r>
              <a:rPr lang="en-US" sz="1488" dirty="0" err="1">
                <a:latin typeface="Avenir Light" panose="020B0402020203020204" pitchFamily="34" charset="77"/>
              </a:rPr>
              <a:t>Neurophysiol</a:t>
            </a:r>
            <a:endParaRPr lang="en-US" sz="1488" dirty="0">
              <a:latin typeface="Avenir Light" panose="020B0402020203020204" pitchFamily="34" charset="77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2A01FE82-D789-4147-A912-0417A4D639A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347188" y="3292869"/>
            <a:ext cx="4288552" cy="1835355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B98B8A5F-5AF4-F842-AB47-A884C2D7CE03}"/>
              </a:ext>
            </a:extLst>
          </p:cNvPr>
          <p:cNvSpPr/>
          <p:nvPr/>
        </p:nvSpPr>
        <p:spPr>
          <a:xfrm>
            <a:off x="13916780" y="5197870"/>
            <a:ext cx="3212803" cy="321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88" dirty="0">
                <a:latin typeface="t1-gul-regular"/>
              </a:rPr>
              <a:t>First-passage time of a Wiener process </a:t>
            </a:r>
            <a:endParaRPr lang="en-US" sz="1488" dirty="0"/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747C6A55-9C20-124D-9036-A6E121ABF31C}"/>
              </a:ext>
            </a:extLst>
          </p:cNvPr>
          <p:cNvSpPr/>
          <p:nvPr/>
        </p:nvSpPr>
        <p:spPr>
          <a:xfrm rot="10800000">
            <a:off x="8640532" y="4893516"/>
            <a:ext cx="812520" cy="42915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678224-0DEF-0C4A-8594-CD2AF6A45C4A}"/>
              </a:ext>
            </a:extLst>
          </p:cNvPr>
          <p:cNvSpPr/>
          <p:nvPr/>
        </p:nvSpPr>
        <p:spPr>
          <a:xfrm>
            <a:off x="5740276" y="9433454"/>
            <a:ext cx="89789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highlight>
                  <a:srgbClr val="0000FF"/>
                </a:highlight>
                <a:latin typeface="Avenir Book" panose="02000503020000020003" pitchFamily="2" charset="0"/>
              </a:rPr>
              <a:t>Q1: Will attractor network fit data better?</a:t>
            </a:r>
          </a:p>
        </p:txBody>
      </p:sp>
    </p:spTree>
    <p:extLst>
      <p:ext uri="{BB962C8B-B14F-4D97-AF65-F5344CB8AC3E}">
        <p14:creationId xmlns:p14="http://schemas.microsoft.com/office/powerpoint/2010/main" val="410133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47" grpId="0"/>
      <p:bldP spid="48" grpId="0"/>
      <p:bldP spid="49" grpId="0"/>
      <p:bldP spid="51" grpId="0"/>
      <p:bldP spid="2" grpId="0" animBg="1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F6EE2FF-5C46-3144-8878-5333B83070CE}"/>
              </a:ext>
            </a:extLst>
          </p:cNvPr>
          <p:cNvSpPr/>
          <p:nvPr/>
        </p:nvSpPr>
        <p:spPr>
          <a:xfrm>
            <a:off x="0" y="0"/>
            <a:ext cx="18288000" cy="66537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7495F73-B8A7-9641-95D1-AD38BE5FC3FE}"/>
              </a:ext>
            </a:extLst>
          </p:cNvPr>
          <p:cNvSpPr/>
          <p:nvPr/>
        </p:nvSpPr>
        <p:spPr>
          <a:xfrm>
            <a:off x="5980731" y="19041"/>
            <a:ext cx="75546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venir Medium" panose="02000503020000020003" pitchFamily="2" charset="0"/>
              </a:rPr>
              <a:t>Background and Research question</a:t>
            </a:r>
            <a:endParaRPr lang="en-CN" sz="3600" b="1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7AFCC1A-9F45-A342-BD3A-9009C0040F60}"/>
              </a:ext>
            </a:extLst>
          </p:cNvPr>
          <p:cNvSpPr/>
          <p:nvPr/>
        </p:nvSpPr>
        <p:spPr>
          <a:xfrm>
            <a:off x="2067391" y="9334430"/>
            <a:ext cx="15634503" cy="523220"/>
          </a:xfrm>
          <a:prstGeom prst="rect">
            <a:avLst/>
          </a:prstGeom>
          <a:solidFill>
            <a:srgbClr val="0000FF"/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FF"/>
                </a:highlight>
                <a:latin typeface="Avenir Book" panose="02000503020000020003" pitchFamily="2" charset="0"/>
              </a:rPr>
              <a:t>Q2: Will the simulated fMRI BOLD signal show higher activation for higher value choices?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E08B7CD-1345-1040-860A-B3E37EC27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2636" y="3880390"/>
            <a:ext cx="2815968" cy="507304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F66B1AD-AFE5-A543-8D6B-C8B4A229E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4643" y="2282979"/>
            <a:ext cx="4615128" cy="155130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EAA627C-B701-3046-AEF3-9A86374BD24A}"/>
              </a:ext>
            </a:extLst>
          </p:cNvPr>
          <p:cNvSpPr/>
          <p:nvPr/>
        </p:nvSpPr>
        <p:spPr>
          <a:xfrm>
            <a:off x="11030417" y="8983278"/>
            <a:ext cx="2180405" cy="321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88" dirty="0">
                <a:latin typeface="Avenir Light" panose="020B0402020203020204" pitchFamily="34" charset="77"/>
              </a:rPr>
              <a:t>Knutson et al., 2005, JN</a:t>
            </a:r>
            <a:endParaRPr lang="en-CN" sz="1488" dirty="0">
              <a:latin typeface="Avenir Light" panose="020B0402020203020204" pitchFamily="34" charset="7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D4DC46-9EA4-AD4C-BC5C-35CE40467304}"/>
              </a:ext>
            </a:extLst>
          </p:cNvPr>
          <p:cNvSpPr/>
          <p:nvPr/>
        </p:nvSpPr>
        <p:spPr>
          <a:xfrm>
            <a:off x="-1339511" y="962802"/>
            <a:ext cx="2169622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  <a:latin typeface="Avenir Book" panose="02000503020000020003" pitchFamily="2" charset="0"/>
              </a:rPr>
              <a:t>The fMRI BOLD (blood oxygen level-dependent) signal may </a:t>
            </a:r>
          </a:p>
          <a:p>
            <a:pPr algn="ctr"/>
            <a:r>
              <a:rPr lang="en-US" sz="3200" dirty="0">
                <a:solidFill>
                  <a:srgbClr val="0070C0"/>
                </a:solidFill>
                <a:latin typeface="Avenir Book" panose="02000503020000020003" pitchFamily="2" charset="0"/>
              </a:rPr>
              <a:t>reflect the total synaptic activity in an area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7B6193C-4D02-B543-9149-58283C5DB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040" y="2010774"/>
            <a:ext cx="3286125" cy="405326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89516D2-61BA-5846-B799-136870BD6823}"/>
              </a:ext>
            </a:extLst>
          </p:cNvPr>
          <p:cNvSpPr/>
          <p:nvPr/>
        </p:nvSpPr>
        <p:spPr>
          <a:xfrm>
            <a:off x="2173714" y="6019470"/>
            <a:ext cx="51598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venir Light" panose="020B0402020203020204" pitchFamily="34" charset="77"/>
              </a:rPr>
              <a:t>Figure adapted from </a:t>
            </a:r>
            <a:r>
              <a:rPr lang="en-US" dirty="0" err="1">
                <a:latin typeface="Avenir Light" panose="020B0402020203020204" pitchFamily="34" charset="77"/>
              </a:rPr>
              <a:t>Cakan</a:t>
            </a:r>
            <a:r>
              <a:rPr lang="en-US" dirty="0">
                <a:latin typeface="Avenir Light" panose="020B0402020203020204" pitchFamily="34" charset="77"/>
              </a:rPr>
              <a:t> et al., 2021, </a:t>
            </a:r>
            <a:r>
              <a:rPr lang="en-US" dirty="0" err="1">
                <a:latin typeface="Avenir Light" panose="020B0402020203020204" pitchFamily="34" charset="77"/>
              </a:rPr>
              <a:t>BioRxiv</a:t>
            </a:r>
            <a:endParaRPr lang="en-US" dirty="0">
              <a:latin typeface="Avenir Light" panose="020B0402020203020204" pitchFamily="34" charset="77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5258B19-4342-0646-A93F-F5A033B91D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1040" y="6897678"/>
            <a:ext cx="4575429" cy="136221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BC4F6B4-AD7D-5041-9DB5-0DAA5176337D}"/>
              </a:ext>
            </a:extLst>
          </p:cNvPr>
          <p:cNvSpPr/>
          <p:nvPr/>
        </p:nvSpPr>
        <p:spPr>
          <a:xfrm>
            <a:off x="2067391" y="8475021"/>
            <a:ext cx="58426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venir Light" panose="020B0402020203020204" pitchFamily="34" charset="77"/>
              </a:rPr>
              <a:t>Figure adapted from Wong and Wang et al., 2006, JN</a:t>
            </a:r>
          </a:p>
        </p:txBody>
      </p:sp>
    </p:spTree>
    <p:extLst>
      <p:ext uri="{BB962C8B-B14F-4D97-AF65-F5344CB8AC3E}">
        <p14:creationId xmlns:p14="http://schemas.microsoft.com/office/powerpoint/2010/main" val="357172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862A89-E016-5A44-8B2A-19A7C9EA74A1}"/>
              </a:ext>
            </a:extLst>
          </p:cNvPr>
          <p:cNvSpPr/>
          <p:nvPr/>
        </p:nvSpPr>
        <p:spPr>
          <a:xfrm>
            <a:off x="0" y="0"/>
            <a:ext cx="18288000" cy="66537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467FB0-4506-7A4B-8CDF-DFF8429ECF69}"/>
              </a:ext>
            </a:extLst>
          </p:cNvPr>
          <p:cNvSpPr/>
          <p:nvPr/>
        </p:nvSpPr>
        <p:spPr>
          <a:xfrm>
            <a:off x="8222113" y="19041"/>
            <a:ext cx="1843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venir Medium" panose="02000503020000020003" pitchFamily="2" charset="0"/>
              </a:rPr>
              <a:t>Method</a:t>
            </a:r>
            <a:endParaRPr lang="en-CN" sz="3600" b="1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5A7D4A-9DAB-EF40-8231-21449E882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78" y="4354501"/>
            <a:ext cx="3788813" cy="142944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F924C95-EEE4-7F48-9D40-08E1381A6C7B}"/>
              </a:ext>
            </a:extLst>
          </p:cNvPr>
          <p:cNvSpPr/>
          <p:nvPr/>
        </p:nvSpPr>
        <p:spPr>
          <a:xfrm>
            <a:off x="368309" y="3535629"/>
            <a:ext cx="24465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" charset="0"/>
              </a:rPr>
              <a:t>Synaptic variables</a:t>
            </a:r>
            <a:endParaRPr lang="en-US" sz="2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72FD395-2312-6644-A220-F9F18DBF2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37" y="6808161"/>
            <a:ext cx="4040526" cy="91031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AD747B6-D52E-1F48-BC73-6798BE4A8CE3}"/>
              </a:ext>
            </a:extLst>
          </p:cNvPr>
          <p:cNvSpPr/>
          <p:nvPr/>
        </p:nvSpPr>
        <p:spPr>
          <a:xfrm>
            <a:off x="368309" y="5989626"/>
            <a:ext cx="41969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" charset="0"/>
              </a:rPr>
              <a:t>Input Current to each population</a:t>
            </a:r>
            <a:endParaRPr lang="en-US" sz="2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4BA681B-3D88-0E40-8F81-FDA6F5AB1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952" y="4064528"/>
            <a:ext cx="2501766" cy="102257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1734461-99EA-5945-AEA0-25512B028C5E}"/>
              </a:ext>
            </a:extLst>
          </p:cNvPr>
          <p:cNvSpPr/>
          <p:nvPr/>
        </p:nvSpPr>
        <p:spPr>
          <a:xfrm>
            <a:off x="5254952" y="3529922"/>
            <a:ext cx="3693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" charset="0"/>
              </a:rPr>
              <a:t>Coherence-dependent inputs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B69166-4A78-7440-8E1D-69DAF0D6D540}"/>
              </a:ext>
            </a:extLst>
          </p:cNvPr>
          <p:cNvSpPr/>
          <p:nvPr/>
        </p:nvSpPr>
        <p:spPr>
          <a:xfrm>
            <a:off x="5180024" y="5395880"/>
            <a:ext cx="15937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" charset="0"/>
              </a:rPr>
              <a:t>Firing rates</a:t>
            </a:r>
            <a:endParaRPr lang="en-US" sz="24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F5394A5-1429-1943-BC85-6D0912931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2526" y="5934673"/>
            <a:ext cx="4174131" cy="10767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3240DF9-42ED-B049-ADD3-BB7488A102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9048" y="732006"/>
            <a:ext cx="4808870" cy="258727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8C57CE1-DCD9-D545-80E0-3834CD3D4927}"/>
              </a:ext>
            </a:extLst>
          </p:cNvPr>
          <p:cNvSpPr/>
          <p:nvPr/>
        </p:nvSpPr>
        <p:spPr>
          <a:xfrm>
            <a:off x="285278" y="8910251"/>
            <a:ext cx="40405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Avenir Light" panose="020B0402020203020204" pitchFamily="34" charset="77"/>
              </a:rPr>
              <a:t>Figure and Equation were adopted from the CCN 2021 tutorial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0D0A22-D1DC-6B49-8FB7-1ED6F5AF01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52600" y="4028893"/>
            <a:ext cx="5242199" cy="3407837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DF2BA17-9FB9-C844-A128-E6AEF3947EC9}"/>
              </a:ext>
            </a:extLst>
          </p:cNvPr>
          <p:cNvCxnSpPr>
            <a:cxnSpLocks/>
          </p:cNvCxnSpPr>
          <p:nvPr/>
        </p:nvCxnSpPr>
        <p:spPr>
          <a:xfrm>
            <a:off x="11023445" y="5662093"/>
            <a:ext cx="6039170" cy="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E354465-E5C7-0844-A914-7673228EA4FB}"/>
              </a:ext>
            </a:extLst>
          </p:cNvPr>
          <p:cNvSpPr txBox="1"/>
          <p:nvPr/>
        </p:nvSpPr>
        <p:spPr>
          <a:xfrm>
            <a:off x="10463740" y="5318237"/>
            <a:ext cx="111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chemeClr val="accent2"/>
                </a:solidFill>
              </a:rPr>
              <a:t>Threshold</a:t>
            </a:r>
          </a:p>
        </p:txBody>
      </p:sp>
    </p:spTree>
    <p:extLst>
      <p:ext uri="{BB962C8B-B14F-4D97-AF65-F5344CB8AC3E}">
        <p14:creationId xmlns:p14="http://schemas.microsoft.com/office/powerpoint/2010/main" val="233182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DB93B2-B164-CF42-AF79-A490AFA8D145}"/>
              </a:ext>
            </a:extLst>
          </p:cNvPr>
          <p:cNvSpPr/>
          <p:nvPr/>
        </p:nvSpPr>
        <p:spPr>
          <a:xfrm>
            <a:off x="0" y="0"/>
            <a:ext cx="18288000" cy="66537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296955-541A-5145-88A8-A843E9B5F312}"/>
              </a:ext>
            </a:extLst>
          </p:cNvPr>
          <p:cNvSpPr/>
          <p:nvPr/>
        </p:nvSpPr>
        <p:spPr>
          <a:xfrm>
            <a:off x="8222113" y="19041"/>
            <a:ext cx="1843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venir Medium" panose="02000503020000020003" pitchFamily="2" charset="0"/>
              </a:rPr>
              <a:t>Method</a:t>
            </a:r>
            <a:endParaRPr lang="en-CN" sz="36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7B86ED-3F41-F048-8609-6BDEE2275B94}"/>
              </a:ext>
            </a:extLst>
          </p:cNvPr>
          <p:cNvSpPr txBox="1"/>
          <p:nvPr/>
        </p:nvSpPr>
        <p:spPr>
          <a:xfrm>
            <a:off x="2896991" y="1153735"/>
            <a:ext cx="2561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600" dirty="0">
                <a:latin typeface="Avenir Book" panose="02000503020000020003" pitchFamily="2" charset="0"/>
              </a:rPr>
              <a:t>In each trial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13886C-B7C1-BC43-828C-BE2781CCD9D1}"/>
              </a:ext>
            </a:extLst>
          </p:cNvPr>
          <p:cNvSpPr txBox="1"/>
          <p:nvPr/>
        </p:nvSpPr>
        <p:spPr>
          <a:xfrm>
            <a:off x="1247811" y="2988702"/>
            <a:ext cx="84221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C</a:t>
            </a:r>
            <a:r>
              <a:rPr lang="en-CN" sz="2800" dirty="0">
                <a:latin typeface="Avenir Book" panose="02000503020000020003" pitchFamily="2" charset="0"/>
              </a:rPr>
              <a:t>alculated the subjective value for choice1</a:t>
            </a:r>
          </a:p>
          <a:p>
            <a:r>
              <a:rPr lang="en-US" sz="2800" dirty="0">
                <a:latin typeface="Avenir Book" panose="02000503020000020003" pitchFamily="2" charset="0"/>
              </a:rPr>
              <a:t>a</a:t>
            </a:r>
            <a:r>
              <a:rPr lang="en-CN" sz="2800" dirty="0">
                <a:latin typeface="Avenir Book" panose="02000503020000020003" pitchFamily="2" charset="0"/>
              </a:rPr>
              <a:t>nd choice 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396358D-6BBC-914E-B318-02A7A7C76AA5}"/>
              </a:ext>
            </a:extLst>
          </p:cNvPr>
          <p:cNvCxnSpPr>
            <a:cxnSpLocks/>
          </p:cNvCxnSpPr>
          <p:nvPr/>
        </p:nvCxnSpPr>
        <p:spPr>
          <a:xfrm>
            <a:off x="9107488" y="1273838"/>
            <a:ext cx="0" cy="872969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711D084-49E7-454A-8274-98C5ABFEE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61" y="1999600"/>
            <a:ext cx="8150149" cy="9931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01D18B-B579-BC49-9228-EEE5EF4B8421}"/>
              </a:ext>
            </a:extLst>
          </p:cNvPr>
          <p:cNvSpPr txBox="1"/>
          <p:nvPr/>
        </p:nvSpPr>
        <p:spPr>
          <a:xfrm>
            <a:off x="1247811" y="4220202"/>
            <a:ext cx="84221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C</a:t>
            </a:r>
            <a:r>
              <a:rPr lang="en-CN" sz="2800" dirty="0">
                <a:latin typeface="Avenir Book" panose="02000503020000020003" pitchFamily="2" charset="0"/>
              </a:rPr>
              <a:t>alculated the subjective value </a:t>
            </a:r>
            <a:r>
              <a:rPr lang="en-US" sz="2800" dirty="0">
                <a:latin typeface="Avenir Book" panose="02000503020000020003" pitchFamily="2" charset="0"/>
              </a:rPr>
              <a:t>difference</a:t>
            </a:r>
          </a:p>
          <a:p>
            <a:r>
              <a:rPr lang="en-US" sz="2800" dirty="0">
                <a:latin typeface="Avenir Book" panose="02000503020000020003" pitchFamily="2" charset="0"/>
              </a:rPr>
              <a:t>(V1-V2)</a:t>
            </a:r>
            <a:endParaRPr lang="en-CN" sz="2800" dirty="0">
              <a:latin typeface="Avenir Book" panose="02000503020000020003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DBC426-3F99-F84D-A000-20CA18AAF223}"/>
              </a:ext>
            </a:extLst>
          </p:cNvPr>
          <p:cNvSpPr txBox="1"/>
          <p:nvPr/>
        </p:nvSpPr>
        <p:spPr>
          <a:xfrm>
            <a:off x="1247811" y="5657673"/>
            <a:ext cx="8422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Setting the c’ = value difference</a:t>
            </a:r>
            <a:endParaRPr lang="en-CN" sz="2800" dirty="0">
              <a:latin typeface="Avenir Book" panose="02000503020000020003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DE6295-DB16-3A48-9D70-6F311988D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811" y="7198863"/>
            <a:ext cx="2501766" cy="102257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C9AE7B5-A634-4449-97F3-E8855446A444}"/>
              </a:ext>
            </a:extLst>
          </p:cNvPr>
          <p:cNvSpPr/>
          <p:nvPr/>
        </p:nvSpPr>
        <p:spPr>
          <a:xfrm>
            <a:off x="1247811" y="6664257"/>
            <a:ext cx="3693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" charset="0"/>
              </a:rPr>
              <a:t>Coherence-dependent inputs</a:t>
            </a:r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6058A4-D2F1-754D-9633-52028C0D07CF}"/>
              </a:ext>
            </a:extLst>
          </p:cNvPr>
          <p:cNvSpPr txBox="1"/>
          <p:nvPr/>
        </p:nvSpPr>
        <p:spPr>
          <a:xfrm>
            <a:off x="10988843" y="1155145"/>
            <a:ext cx="3680495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600" dirty="0">
                <a:latin typeface="Avenir Book" panose="02000503020000020003" pitchFamily="2" charset="0"/>
              </a:rPr>
              <a:t>Free parameters:</a:t>
            </a:r>
          </a:p>
          <a:p>
            <a:endParaRPr lang="en-CN" sz="3600" dirty="0">
              <a:latin typeface="Avenir Book" panose="02000503020000020003" pitchFamily="2" charset="0"/>
            </a:endParaRPr>
          </a:p>
          <a:p>
            <a:r>
              <a:rPr lang="en-US" sz="2800" i="1" dirty="0">
                <a:solidFill>
                  <a:srgbClr val="C00000"/>
                </a:solidFill>
                <a:latin typeface="Avenir Book" panose="02000503020000020003" pitchFamily="2" charset="0"/>
              </a:rPr>
              <a:t>L</a:t>
            </a:r>
            <a:r>
              <a:rPr lang="en-CN" sz="2800" i="1" dirty="0">
                <a:solidFill>
                  <a:srgbClr val="C00000"/>
                </a:solidFill>
                <a:latin typeface="Avenir Book" panose="02000503020000020003" pitchFamily="2" charset="0"/>
              </a:rPr>
              <a:t>earning-rate</a:t>
            </a:r>
          </a:p>
          <a:p>
            <a:r>
              <a:rPr lang="en-CN" sz="2800" i="1" dirty="0">
                <a:solidFill>
                  <a:srgbClr val="C00000"/>
                </a:solidFill>
                <a:latin typeface="Avenir Book" panose="02000503020000020003" pitchFamily="2" charset="0"/>
              </a:rPr>
              <a:t>JE</a:t>
            </a:r>
          </a:p>
          <a:p>
            <a:r>
              <a:rPr lang="en-CN" sz="2800" i="1" dirty="0">
                <a:solidFill>
                  <a:srgbClr val="C00000"/>
                </a:solidFill>
                <a:latin typeface="Avenir Book" panose="02000503020000020003" pitchFamily="2" charset="0"/>
              </a:rPr>
              <a:t>JI</a:t>
            </a:r>
          </a:p>
          <a:p>
            <a:r>
              <a:rPr lang="en-CN" sz="2800" i="1" dirty="0">
                <a:solidFill>
                  <a:srgbClr val="C00000"/>
                </a:solidFill>
                <a:latin typeface="Avenir Book" panose="02000503020000020003" pitchFamily="2" charset="0"/>
              </a:rPr>
              <a:t>Threshold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B3E331-5537-F642-8CA4-B288F81DDFC6}"/>
              </a:ext>
            </a:extLst>
          </p:cNvPr>
          <p:cNvSpPr txBox="1"/>
          <p:nvPr/>
        </p:nvSpPr>
        <p:spPr>
          <a:xfrm>
            <a:off x="9749860" y="5401825"/>
            <a:ext cx="729032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venir Book" panose="02000503020000020003" pitchFamily="2" charset="0"/>
              </a:rPr>
              <a:t>Get the RT and choice in each trial</a:t>
            </a:r>
          </a:p>
          <a:p>
            <a:endParaRPr lang="en-US" sz="3600" i="1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r>
              <a:rPr lang="en-US" sz="3600" i="1" dirty="0">
                <a:latin typeface="Avenir Book" panose="02000503020000020003" pitchFamily="2" charset="0"/>
              </a:rPr>
              <a:t>Minimize the point-wise difference</a:t>
            </a:r>
          </a:p>
          <a:p>
            <a:r>
              <a:rPr lang="en-US" sz="3600" i="1" dirty="0">
                <a:latin typeface="Avenir Book" panose="02000503020000020003" pitchFamily="2" charset="0"/>
              </a:rPr>
              <a:t>Between RT and modeled-RT</a:t>
            </a:r>
            <a:endParaRPr lang="en-CN" sz="2800" i="1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51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  <p:bldP spid="14" grpId="0"/>
      <p:bldP spid="16" grpId="0"/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DB93B2-B164-CF42-AF79-A490AFA8D145}"/>
              </a:ext>
            </a:extLst>
          </p:cNvPr>
          <p:cNvSpPr/>
          <p:nvPr/>
        </p:nvSpPr>
        <p:spPr>
          <a:xfrm>
            <a:off x="0" y="0"/>
            <a:ext cx="18288000" cy="66537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296955-541A-5145-88A8-A843E9B5F312}"/>
              </a:ext>
            </a:extLst>
          </p:cNvPr>
          <p:cNvSpPr/>
          <p:nvPr/>
        </p:nvSpPr>
        <p:spPr>
          <a:xfrm>
            <a:off x="8222113" y="19041"/>
            <a:ext cx="1843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venir Medium" panose="02000503020000020003" pitchFamily="2" charset="0"/>
              </a:rPr>
              <a:t>Method</a:t>
            </a:r>
            <a:endParaRPr lang="en-CN" sz="36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2B51FC-94DB-0B4E-A38A-2EA49FE78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987" y="739363"/>
            <a:ext cx="10845800" cy="2298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42F1785-8056-D846-9597-884315B7B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019" y="3236191"/>
            <a:ext cx="12553829" cy="37064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1C3BA0-F10A-FA40-90EF-8A73D4298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075" y="7038417"/>
            <a:ext cx="11411712" cy="32501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37D385-B9A9-614C-8DDC-813301916CB0}"/>
              </a:ext>
            </a:extLst>
          </p:cNvPr>
          <p:cNvSpPr/>
          <p:nvPr/>
        </p:nvSpPr>
        <p:spPr>
          <a:xfrm>
            <a:off x="340142" y="1242382"/>
            <a:ext cx="40405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Avenir Light" panose="020B0402020203020204" pitchFamily="34" charset="77"/>
              </a:rPr>
              <a:t>Text and Equation were adopted from the CCN 2021 tutorial </a:t>
            </a:r>
          </a:p>
        </p:txBody>
      </p:sp>
    </p:spTree>
    <p:extLst>
      <p:ext uri="{BB962C8B-B14F-4D97-AF65-F5344CB8AC3E}">
        <p14:creationId xmlns:p14="http://schemas.microsoft.com/office/powerpoint/2010/main" val="2692509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DB93B2-B164-CF42-AF79-A490AFA8D145}"/>
              </a:ext>
            </a:extLst>
          </p:cNvPr>
          <p:cNvSpPr/>
          <p:nvPr/>
        </p:nvSpPr>
        <p:spPr>
          <a:xfrm>
            <a:off x="0" y="0"/>
            <a:ext cx="18288000" cy="66537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296955-541A-5145-88A8-A843E9B5F312}"/>
              </a:ext>
            </a:extLst>
          </p:cNvPr>
          <p:cNvSpPr/>
          <p:nvPr/>
        </p:nvSpPr>
        <p:spPr>
          <a:xfrm>
            <a:off x="8222113" y="19041"/>
            <a:ext cx="1843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venir Medium" panose="02000503020000020003" pitchFamily="2" charset="0"/>
              </a:rPr>
              <a:t>Method</a:t>
            </a:r>
            <a:endParaRPr lang="en-CN" sz="3600" b="1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687285-BD49-904F-93B3-8F57AF89E771}"/>
              </a:ext>
            </a:extLst>
          </p:cNvPr>
          <p:cNvSpPr/>
          <p:nvPr/>
        </p:nvSpPr>
        <p:spPr>
          <a:xfrm>
            <a:off x="5813216" y="1037059"/>
            <a:ext cx="66615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atin typeface="Avenir Medium" panose="02000503020000020003" pitchFamily="2" charset="0"/>
              </a:rPr>
              <a:t>Experimental task and Data</a:t>
            </a:r>
            <a:endParaRPr lang="en-CN" sz="40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0A9127-6688-004D-8046-FD142C88A480}"/>
              </a:ext>
            </a:extLst>
          </p:cNvPr>
          <p:cNvSpPr/>
          <p:nvPr/>
        </p:nvSpPr>
        <p:spPr>
          <a:xfrm>
            <a:off x="4892939" y="8959141"/>
            <a:ext cx="940469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i="1" dirty="0">
                <a:latin typeface="Avenir Book Oblique" panose="02000503020000020003" pitchFamily="2" charset="0"/>
              </a:rPr>
              <a:t>All scripts were wrote in python (</a:t>
            </a:r>
            <a:r>
              <a:rPr lang="en-US" sz="3200" i="1" dirty="0" err="1">
                <a:latin typeface="Avenir Book Oblique" panose="02000503020000020003" pitchFamily="2" charset="0"/>
              </a:rPr>
              <a:t>jupyter</a:t>
            </a:r>
            <a:r>
              <a:rPr lang="en-US" sz="3200" i="1" dirty="0">
                <a:latin typeface="Avenir Book Oblique" panose="02000503020000020003" pitchFamily="2" charset="0"/>
              </a:rPr>
              <a:t>-notebook)</a:t>
            </a:r>
          </a:p>
          <a:p>
            <a:pPr algn="ctr"/>
            <a:r>
              <a:rPr lang="en-US" sz="3200" i="1" dirty="0">
                <a:latin typeface="Avenir Book Oblique" panose="02000503020000020003" pitchFamily="2" charset="0"/>
              </a:rPr>
              <a:t>Goodbye! R &amp; MATLAB!</a:t>
            </a:r>
            <a:endParaRPr lang="en-CN" sz="3200" i="1" dirty="0">
              <a:latin typeface="Avenir Book Oblique" panose="02000503020000020003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417F30-DC7D-8A4A-8421-2EB44DF2E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07" y="2272136"/>
            <a:ext cx="9078277" cy="56074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B826247-64C9-0248-B218-564E0764C5FE}"/>
              </a:ext>
            </a:extLst>
          </p:cNvPr>
          <p:cNvSpPr/>
          <p:nvPr/>
        </p:nvSpPr>
        <p:spPr>
          <a:xfrm>
            <a:off x="10424160" y="3867815"/>
            <a:ext cx="691286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Avenir" panose="02000503020000020003" pitchFamily="2" charset="0"/>
              </a:rPr>
              <a:t>Reversal learning task with 225 trials</a:t>
            </a:r>
          </a:p>
          <a:p>
            <a:pPr algn="ctr"/>
            <a:endParaRPr lang="en-US" sz="3200" dirty="0">
              <a:latin typeface="Avenir" panose="02000503020000020003" pitchFamily="2" charset="0"/>
            </a:endParaRPr>
          </a:p>
          <a:p>
            <a:pPr algn="ctr"/>
            <a:endParaRPr lang="en-US" sz="3200" dirty="0">
              <a:latin typeface="Avenir" panose="02000503020000020003" pitchFamily="2" charset="0"/>
            </a:endParaRPr>
          </a:p>
          <a:p>
            <a:pPr algn="ctr"/>
            <a:r>
              <a:rPr lang="en-US" sz="3200" dirty="0">
                <a:latin typeface="Avenir" panose="02000503020000020003" pitchFamily="2" charset="0"/>
              </a:rPr>
              <a:t>Try all the analysis mentioned above in 5 participants</a:t>
            </a:r>
            <a:endParaRPr lang="en-CN" sz="3200" dirty="0">
              <a:latin typeface="Avenir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683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862A89-E016-5A44-8B2A-19A7C9EA74A1}"/>
              </a:ext>
            </a:extLst>
          </p:cNvPr>
          <p:cNvSpPr/>
          <p:nvPr/>
        </p:nvSpPr>
        <p:spPr>
          <a:xfrm>
            <a:off x="0" y="0"/>
            <a:ext cx="18288000" cy="66537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467FB0-4506-7A4B-8CDF-DFF8429ECF69}"/>
              </a:ext>
            </a:extLst>
          </p:cNvPr>
          <p:cNvSpPr/>
          <p:nvPr/>
        </p:nvSpPr>
        <p:spPr>
          <a:xfrm>
            <a:off x="8222113" y="19041"/>
            <a:ext cx="16722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venir Medium" panose="02000503020000020003" pitchFamily="2" charset="0"/>
              </a:rPr>
              <a:t>Results</a:t>
            </a:r>
            <a:endParaRPr lang="en-CN" sz="36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1D26E7-3AAF-C04A-9118-941723216DA7}"/>
              </a:ext>
            </a:extLst>
          </p:cNvPr>
          <p:cNvSpPr/>
          <p:nvPr/>
        </p:nvSpPr>
        <p:spPr>
          <a:xfrm>
            <a:off x="5084757" y="1037059"/>
            <a:ext cx="789228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atin typeface="Avenir Medium" panose="02000503020000020003" pitchFamily="2" charset="0"/>
              </a:rPr>
              <a:t>Fitted response time and choices</a:t>
            </a:r>
            <a:endParaRPr lang="en-CN" sz="40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3F3F82-AF33-1348-A6C8-3BA625EF4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0054" y="2008930"/>
            <a:ext cx="8033764" cy="64270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D05A7B-4861-8141-BC0E-F9B4D1999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916185"/>
            <a:ext cx="6456217" cy="645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655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862A89-E016-5A44-8B2A-19A7C9EA74A1}"/>
              </a:ext>
            </a:extLst>
          </p:cNvPr>
          <p:cNvSpPr/>
          <p:nvPr/>
        </p:nvSpPr>
        <p:spPr>
          <a:xfrm>
            <a:off x="0" y="0"/>
            <a:ext cx="18288000" cy="665372"/>
          </a:xfrm>
          <a:prstGeom prst="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467FB0-4506-7A4B-8CDF-DFF8429ECF69}"/>
              </a:ext>
            </a:extLst>
          </p:cNvPr>
          <p:cNvSpPr/>
          <p:nvPr/>
        </p:nvSpPr>
        <p:spPr>
          <a:xfrm>
            <a:off x="8222113" y="19041"/>
            <a:ext cx="16722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venir Medium" panose="02000503020000020003" pitchFamily="2" charset="0"/>
              </a:rPr>
              <a:t>Results</a:t>
            </a:r>
            <a:endParaRPr lang="en-CN" sz="36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1D26E7-3AAF-C04A-9118-941723216DA7}"/>
              </a:ext>
            </a:extLst>
          </p:cNvPr>
          <p:cNvSpPr/>
          <p:nvPr/>
        </p:nvSpPr>
        <p:spPr>
          <a:xfrm>
            <a:off x="5084757" y="1037059"/>
            <a:ext cx="887852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atin typeface="Avenir Medium" panose="02000503020000020003" pitchFamily="2" charset="0"/>
              </a:rPr>
              <a:t>Compared with previous DDM model</a:t>
            </a:r>
            <a:endParaRPr lang="en-CN" sz="4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13C885-73C9-3248-9261-ADCF77D98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775" y="2271798"/>
            <a:ext cx="8187732" cy="666312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FF9F9DE-EA8C-5147-93AD-57B8ED463439}"/>
              </a:ext>
            </a:extLst>
          </p:cNvPr>
          <p:cNvSpPr/>
          <p:nvPr/>
        </p:nvSpPr>
        <p:spPr>
          <a:xfrm>
            <a:off x="5084757" y="9323707"/>
            <a:ext cx="97123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Avenir Medium" panose="02000503020000020003" pitchFamily="2" charset="0"/>
              </a:rPr>
              <a:t>Wining model (1 out of 12 alternative models)</a:t>
            </a:r>
            <a:endParaRPr lang="en-CN"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00C192-BA30-0A4A-941E-56F4D3FA17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13"/>
          <a:stretch/>
        </p:blipFill>
        <p:spPr>
          <a:xfrm>
            <a:off x="10099599" y="3005401"/>
            <a:ext cx="6496350" cy="541997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3C74187-EF5E-B442-BBC1-AE52E083E2E2}"/>
              </a:ext>
            </a:extLst>
          </p:cNvPr>
          <p:cNvSpPr/>
          <p:nvPr/>
        </p:nvSpPr>
        <p:spPr>
          <a:xfrm>
            <a:off x="10502875" y="2302368"/>
            <a:ext cx="6496350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CN" sz="2400" dirty="0">
                <a:latin typeface="Avenir Book" panose="02000503020000020003" pitchFamily="2" charset="0"/>
              </a:rPr>
              <a:t>Rescorla-Wagner Diffusion decision model</a:t>
            </a:r>
          </a:p>
        </p:txBody>
      </p:sp>
    </p:spTree>
    <p:extLst>
      <p:ext uri="{BB962C8B-B14F-4D97-AF65-F5344CB8AC3E}">
        <p14:creationId xmlns:p14="http://schemas.microsoft.com/office/powerpoint/2010/main" val="3723357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3257</TotalTime>
  <Words>630</Words>
  <Application>Microsoft Macintosh PowerPoint</Application>
  <PresentationFormat>Custom</PresentationFormat>
  <Paragraphs>132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t1-gul-regular</vt:lpstr>
      <vt:lpstr>Arial</vt:lpstr>
      <vt:lpstr>Avenir</vt:lpstr>
      <vt:lpstr>Avenir Book</vt:lpstr>
      <vt:lpstr>Avenir Book Oblique</vt:lpstr>
      <vt:lpstr>Avenir Heavy Oblique</vt:lpstr>
      <vt:lpstr>Avenir Light</vt:lpstr>
      <vt:lpstr>Avenir Medium</vt:lpstr>
      <vt:lpstr>Calibri</vt:lpstr>
      <vt:lpstr>Calibri Light</vt:lpstr>
      <vt:lpstr>Helvetica</vt:lpstr>
      <vt:lpstr>Times</vt:lpstr>
      <vt:lpstr>Office Theme</vt:lpstr>
      <vt:lpstr>Value-based decision making in attractor model, and its predictions of fMRI BOLD signals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Value-based decision making in attractor model, and its predictions of fMRI BOLD signals</dc:title>
  <dc:creator>Yan Xinyuan</dc:creator>
  <cp:lastModifiedBy>Yan Xinyuan</cp:lastModifiedBy>
  <cp:revision>57</cp:revision>
  <dcterms:created xsi:type="dcterms:W3CDTF">2021-08-04T05:40:48Z</dcterms:created>
  <dcterms:modified xsi:type="dcterms:W3CDTF">2021-08-06T14:47:24Z</dcterms:modified>
</cp:coreProperties>
</file>